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5" r:id="rId9"/>
    <p:sldId id="269" r:id="rId10"/>
    <p:sldId id="261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5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78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7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82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2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74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59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1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4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5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00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1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073043-0513-4B1F-AE65-AA1FB56A005E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64C6AD-59AC-490F-A1B3-04D9C325CF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81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03704" y="1871131"/>
            <a:ext cx="7754112" cy="1515533"/>
          </a:xfrm>
        </p:spPr>
        <p:txBody>
          <a:bodyPr/>
          <a:lstStyle/>
          <a:p>
            <a:r>
              <a:rPr lang="tr-TR" dirty="0" smtClean="0"/>
              <a:t>ÇOCUK VE ÖZGÜVEN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ŞEHİT EMRAH SAĞAZ İLKOKULU </a:t>
            </a:r>
          </a:p>
          <a:p>
            <a:r>
              <a:rPr lang="tr-TR" dirty="0" smtClean="0"/>
              <a:t>REHBERLİK ve PSİKOLOJİK DANIŞMA SERVİSİ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04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5986" y="1176188"/>
            <a:ext cx="9601196" cy="4291924"/>
          </a:xfrm>
        </p:spPr>
        <p:txBody>
          <a:bodyPr>
            <a:normAutofit/>
          </a:bodyPr>
          <a:lstStyle/>
          <a:p>
            <a:r>
              <a:rPr lang="tr-TR" altLang="tr-TR" sz="2600" b="1" dirty="0">
                <a:solidFill>
                  <a:schemeClr val="tx1"/>
                </a:solidFill>
              </a:rPr>
              <a:t>Beklentileriniz çocuğunuzun seviyesinde olsun, onu aşacak beklentilerden kaçının</a:t>
            </a:r>
            <a:r>
              <a:rPr lang="tr-TR" altLang="tr-TR" sz="2600" b="1" dirty="0" smtClean="0">
                <a:solidFill>
                  <a:schemeClr val="tx1"/>
                </a:solidFill>
              </a:rPr>
              <a:t>. Çocuğunuzun yapabildiklerine odaklanın, yapamadıklarına değil. </a:t>
            </a:r>
          </a:p>
          <a:p>
            <a:r>
              <a:rPr lang="tr-TR" altLang="tr-TR" sz="2600" dirty="0" smtClean="0">
                <a:solidFill>
                  <a:schemeClr val="tx1"/>
                </a:solidFill>
              </a:rPr>
              <a:t>Oyuncaklarını tek başına toplayabileceğini biliyordum. </a:t>
            </a:r>
          </a:p>
          <a:p>
            <a:r>
              <a:rPr lang="tr-TR" altLang="tr-TR" sz="2600" dirty="0" smtClean="0">
                <a:solidFill>
                  <a:schemeClr val="tx1"/>
                </a:solidFill>
              </a:rPr>
              <a:t>Yardımcı olmamı istediğinde sana yardım </a:t>
            </a:r>
          </a:p>
          <a:p>
            <a:pPr marL="0" indent="0">
              <a:buNone/>
            </a:pPr>
            <a:r>
              <a:rPr lang="tr-TR" altLang="tr-TR" sz="2600" dirty="0" smtClean="0">
                <a:solidFill>
                  <a:schemeClr val="tx1"/>
                </a:solidFill>
              </a:rPr>
              <a:t>edebilirim.</a:t>
            </a:r>
          </a:p>
          <a:p>
            <a:endParaRPr lang="tr-TR" altLang="tr-TR" sz="2600" dirty="0" smtClean="0">
              <a:solidFill>
                <a:schemeClr val="tx1"/>
              </a:solidFill>
            </a:endParaRPr>
          </a:p>
          <a:p>
            <a:endParaRPr lang="tr-TR" altLang="tr-TR" sz="2600" dirty="0" smtClean="0">
              <a:solidFill>
                <a:schemeClr val="tx1"/>
              </a:solidFill>
            </a:endParaRPr>
          </a:p>
          <a:p>
            <a:endParaRPr lang="tr-TR" altLang="tr-TR" sz="2600" b="1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6146" name="Picture 2" descr="Stickman Illustration Mother Teaching Her Daughter Stock Ve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7357997" y="3109976"/>
            <a:ext cx="3081401" cy="28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8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8553" y="1569380"/>
            <a:ext cx="9601196" cy="3318936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altLang="tr-TR" sz="2600" b="1" dirty="0"/>
              <a:t>Yapması gereken şeyleri onu yerine siz yapmayın. </a:t>
            </a:r>
            <a:r>
              <a:rPr lang="tr-TR" altLang="tr-TR" sz="2600" b="1" dirty="0" smtClean="0"/>
              <a:t>Sorumluluk almasına izin verin.</a:t>
            </a:r>
            <a:endParaRPr lang="tr-TR" altLang="tr-TR" sz="2600" b="1" dirty="0"/>
          </a:p>
          <a:p>
            <a:pPr>
              <a:buFontTx/>
              <a:buChar char="•"/>
            </a:pPr>
            <a:r>
              <a:rPr lang="tr-TR" altLang="tr-TR" sz="2600" dirty="0"/>
              <a:t>Sadece çok özel yetenek ya da başarılarına değil, her şeyine değer verdiğinizi ve taktir ettiğinizi belirtin.</a:t>
            </a:r>
          </a:p>
          <a:p>
            <a:r>
              <a:rPr lang="tr-TR" altLang="tr-TR" sz="2600" dirty="0" smtClean="0"/>
              <a:t>Günlük </a:t>
            </a:r>
            <a:r>
              <a:rPr lang="tr-TR" altLang="tr-TR" sz="2600" dirty="0"/>
              <a:t>hayattaki küçük başarıları </a:t>
            </a:r>
            <a:r>
              <a:rPr lang="tr-TR" altLang="tr-TR" sz="2600" dirty="0" smtClean="0"/>
              <a:t>da dahil.</a:t>
            </a:r>
            <a:endParaRPr lang="tr-TR" altLang="tr-TR" sz="2600" dirty="0"/>
          </a:p>
          <a:p>
            <a:endParaRPr lang="tr-TR" dirty="0"/>
          </a:p>
        </p:txBody>
      </p:sp>
      <p:pic>
        <p:nvPicPr>
          <p:cNvPr id="4098" name="Picture 2" descr="En Zorlu Hedeflere Nasıl Ulaşılır?: 11 Adım (Resimlerl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 b="4460"/>
          <a:stretch/>
        </p:blipFill>
        <p:spPr bwMode="auto">
          <a:xfrm>
            <a:off x="7330564" y="3082577"/>
            <a:ext cx="4145156" cy="30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2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6257" y="1496228"/>
            <a:ext cx="9601196" cy="3318936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tr-TR" altLang="tr-TR" sz="2600" b="1" dirty="0"/>
              <a:t>Yaptıkları ve ilgilendikleri şeylerin sizin için ne kadar önemli ve değerli olduğunu gösterin</a:t>
            </a:r>
            <a:r>
              <a:rPr lang="tr-TR" altLang="tr-TR" sz="2600" b="1" dirty="0" smtClean="0"/>
              <a:t>.</a:t>
            </a:r>
            <a:endParaRPr lang="tr-TR" altLang="tr-TR" sz="2600" b="1" dirty="0"/>
          </a:p>
          <a:p>
            <a:r>
              <a:rPr lang="tr-TR" altLang="tr-TR" sz="2600" dirty="0"/>
              <a:t>Çok güzel bir çalışma..</a:t>
            </a:r>
          </a:p>
          <a:p>
            <a:r>
              <a:rPr lang="tr-TR" altLang="tr-TR" sz="2600" dirty="0" smtClean="0"/>
              <a:t>Mükemmel </a:t>
            </a:r>
            <a:r>
              <a:rPr lang="tr-TR" altLang="tr-TR" sz="2600" dirty="0"/>
              <a:t>bir ödev hazırlamışsın…</a:t>
            </a:r>
          </a:p>
          <a:p>
            <a:r>
              <a:rPr lang="tr-TR" altLang="tr-TR" sz="2600" dirty="0" smtClean="0"/>
              <a:t>Resmindeki renkler </a:t>
            </a:r>
            <a:r>
              <a:rPr lang="tr-TR" altLang="tr-TR" sz="2600" dirty="0"/>
              <a:t>ne </a:t>
            </a:r>
            <a:r>
              <a:rPr lang="tr-TR" altLang="tr-TR" sz="2600" dirty="0" smtClean="0"/>
              <a:t>kadar da uyumlu..</a:t>
            </a:r>
            <a:endParaRPr lang="tr-TR" altLang="tr-TR" sz="2600" dirty="0"/>
          </a:p>
          <a:p>
            <a:endParaRPr lang="tr-TR" dirty="0"/>
          </a:p>
        </p:txBody>
      </p:sp>
      <p:pic>
        <p:nvPicPr>
          <p:cNvPr id="2050" name="Picture 2" descr="Kid Color Book Stock Illustrations – 17,503 Kid Color Book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5" y="2462910"/>
            <a:ext cx="3438017" cy="34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5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03704" y="1871131"/>
            <a:ext cx="7754112" cy="1515533"/>
          </a:xfrm>
        </p:spPr>
        <p:txBody>
          <a:bodyPr/>
          <a:lstStyle/>
          <a:p>
            <a:r>
              <a:rPr lang="tr-TR" dirty="0" smtClean="0"/>
              <a:t>İYİ GÜNLER DİLERİZ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ŞEHİT EMRAH SAĞAZ İLKOKULU </a:t>
            </a:r>
          </a:p>
          <a:p>
            <a:r>
              <a:rPr lang="tr-TR" dirty="0" smtClean="0"/>
              <a:t>REHBERLİK ve PSİKOLOJİK DANIŞMA </a:t>
            </a:r>
            <a:r>
              <a:rPr lang="tr-TR" dirty="0" smtClean="0"/>
              <a:t>SERVİSİ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876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Özgüven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600" dirty="0" smtClean="0">
                <a:solidFill>
                  <a:schemeClr val="tx1"/>
                </a:solidFill>
              </a:rPr>
              <a:t>Özgüven, bir bireyin kendisine yönelik iyi duygular geliştirmesi sonucu kendisini iyi hissetmesi demektir. Başka bir deyişle kendisi olmaktan memnun olması ve bunun sonucu kendisi ve çevresiyle barışık olması demektir.</a:t>
            </a:r>
          </a:p>
          <a:p>
            <a:endParaRPr lang="tr-TR" dirty="0"/>
          </a:p>
        </p:txBody>
      </p:sp>
      <p:pic>
        <p:nvPicPr>
          <p:cNvPr id="3076" name="Picture 4" descr="Game Gold Stock Illustrations – 50,876 Game Gold Stoc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3776472"/>
            <a:ext cx="2633472" cy="25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rl Trophy Stock Illustrations – 1,413 Girl Trophy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08" y="3822191"/>
            <a:ext cx="2846831" cy="24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6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8241" y="2346620"/>
            <a:ext cx="9601196" cy="3318936"/>
          </a:xfrm>
        </p:spPr>
        <p:txBody>
          <a:bodyPr/>
          <a:lstStyle/>
          <a:p>
            <a:r>
              <a:rPr lang="tr-TR" altLang="tr-TR" sz="2600" dirty="0">
                <a:solidFill>
                  <a:schemeClr val="tx1"/>
                </a:solidFill>
              </a:rPr>
              <a:t>Kendine güven gösterilen çocuğun güveni gelişir. Üstelik kendine bağlanan umutları pekiştirmek, verilen olanakları değerlendirmek için güç ve çaba harcar. Bu nedenle, </a:t>
            </a:r>
            <a:r>
              <a:rPr lang="tr-TR" altLang="tr-TR" sz="2600" dirty="0" smtClean="0">
                <a:solidFill>
                  <a:schemeClr val="tx1"/>
                </a:solidFill>
              </a:rPr>
              <a:t>çocuklarımızla </a:t>
            </a:r>
            <a:r>
              <a:rPr lang="tr-TR" altLang="tr-TR" sz="2600" dirty="0">
                <a:solidFill>
                  <a:schemeClr val="tx1"/>
                </a:solidFill>
              </a:rPr>
              <a:t>konuşurken kendilerine güvendiğimizi, onların seçiminin bizim için değerli </a:t>
            </a:r>
            <a:r>
              <a:rPr lang="tr-TR" altLang="tr-TR" sz="2600" dirty="0" smtClean="0">
                <a:solidFill>
                  <a:schemeClr val="tx1"/>
                </a:solidFill>
              </a:rPr>
              <a:t>olduğunu belirtmeliyiz</a:t>
            </a:r>
            <a:r>
              <a:rPr lang="tr-TR" altLang="tr-TR" sz="2600" dirty="0">
                <a:solidFill>
                  <a:schemeClr val="tx1"/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2050" name="Picture 2" descr="Festa Del Papà 2017 Clipart - Full Size Clipart (#2071361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68" y="3841497"/>
            <a:ext cx="2884028" cy="25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6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8826" y="2523744"/>
            <a:ext cx="9601196" cy="2176271"/>
          </a:xfrm>
        </p:spPr>
        <p:txBody>
          <a:bodyPr>
            <a:normAutofit/>
          </a:bodyPr>
          <a:lstStyle/>
          <a:p>
            <a:r>
              <a:rPr lang="tr-TR" altLang="tr-TR" b="1" dirty="0">
                <a:solidFill>
                  <a:schemeClr val="tx1"/>
                </a:solidFill>
              </a:rPr>
              <a:t>Çocukların Özgüvenlerini Geliştirmek İçin Neler Yapılabilir </a:t>
            </a:r>
            <a:r>
              <a:rPr lang="tr-TR" altLang="tr-TR" b="1" dirty="0" smtClean="0">
                <a:solidFill>
                  <a:schemeClr val="tx1"/>
                </a:solidFill>
              </a:rPr>
              <a:t>?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2249" y="1130468"/>
            <a:ext cx="9601196" cy="4200484"/>
          </a:xfrm>
        </p:spPr>
        <p:txBody>
          <a:bodyPr/>
          <a:lstStyle/>
          <a:p>
            <a:r>
              <a:rPr lang="tr-TR" altLang="tr-TR" sz="2600" b="1" dirty="0">
                <a:solidFill>
                  <a:schemeClr val="tx1"/>
                </a:solidFill>
              </a:rPr>
              <a:t>Var olmalarının sizin için ne kadar önemli olduğunu onlara gösterin. </a:t>
            </a:r>
            <a:r>
              <a:rPr lang="tr-TR" altLang="tr-TR" sz="2600" b="1" dirty="0" smtClean="0">
                <a:solidFill>
                  <a:schemeClr val="tx1"/>
                </a:solidFill>
              </a:rPr>
              <a:t>Çocuklarınıza </a:t>
            </a:r>
            <a:r>
              <a:rPr lang="tr-TR" altLang="tr-TR" sz="2600" b="1" dirty="0">
                <a:solidFill>
                  <a:schemeClr val="tx1"/>
                </a:solidFill>
              </a:rPr>
              <a:t>sarılın, onları ne kadar sevdiğinizi söyleyin. Çocuğunuza koşulsuz sevgi gösterin</a:t>
            </a:r>
            <a:r>
              <a:rPr lang="tr-TR" altLang="tr-TR" sz="2600" b="1" dirty="0" smtClean="0">
                <a:solidFill>
                  <a:schemeClr val="tx1"/>
                </a:solidFill>
              </a:rPr>
              <a:t>.</a:t>
            </a:r>
            <a:endParaRPr lang="tr-TR" altLang="tr-TR" sz="2600" b="1" dirty="0">
              <a:solidFill>
                <a:schemeClr val="tx1"/>
              </a:solidFill>
            </a:endParaRPr>
          </a:p>
          <a:p>
            <a:r>
              <a:rPr lang="tr-TR" altLang="tr-TR" sz="2600" dirty="0">
                <a:solidFill>
                  <a:schemeClr val="tx1"/>
                </a:solidFill>
              </a:rPr>
              <a:t>İyi ki varsın</a:t>
            </a:r>
            <a:r>
              <a:rPr lang="tr-TR" altLang="tr-TR" sz="2600" dirty="0" smtClean="0">
                <a:solidFill>
                  <a:schemeClr val="tx1"/>
                </a:solidFill>
              </a:rPr>
              <a:t>..</a:t>
            </a:r>
            <a:endParaRPr lang="tr-TR" altLang="tr-TR" sz="2600" dirty="0">
              <a:solidFill>
                <a:schemeClr val="tx1"/>
              </a:solidFill>
            </a:endParaRPr>
          </a:p>
          <a:p>
            <a:r>
              <a:rPr lang="tr-TR" altLang="tr-TR" sz="2600" dirty="0">
                <a:solidFill>
                  <a:schemeClr val="tx1"/>
                </a:solidFill>
              </a:rPr>
              <a:t>Seni çok seviyorum</a:t>
            </a:r>
            <a:r>
              <a:rPr lang="tr-TR" altLang="tr-TR" sz="2600" dirty="0" smtClean="0">
                <a:solidFill>
                  <a:schemeClr val="tx1"/>
                </a:solidFill>
              </a:rPr>
              <a:t>.</a:t>
            </a:r>
            <a:endParaRPr lang="tr-TR" altLang="tr-TR" sz="2600" dirty="0">
              <a:solidFill>
                <a:schemeClr val="tx1"/>
              </a:solidFill>
            </a:endParaRPr>
          </a:p>
          <a:p>
            <a:r>
              <a:rPr lang="tr-TR" altLang="tr-TR" sz="2600" dirty="0">
                <a:solidFill>
                  <a:schemeClr val="tx1"/>
                </a:solidFill>
              </a:rPr>
              <a:t>Benim için değerlisin. </a:t>
            </a:r>
          </a:p>
          <a:p>
            <a:endParaRPr lang="tr-TR" dirty="0"/>
          </a:p>
        </p:txBody>
      </p:sp>
      <p:pic>
        <p:nvPicPr>
          <p:cNvPr id="3078" name="Picture 6" descr="Mother hugs son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19" y="2594800"/>
            <a:ext cx="32194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7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385" y="1203620"/>
            <a:ext cx="9601196" cy="3318936"/>
          </a:xfrm>
        </p:spPr>
        <p:txBody>
          <a:bodyPr>
            <a:normAutofit/>
          </a:bodyPr>
          <a:lstStyle/>
          <a:p>
            <a:r>
              <a:rPr lang="tr-TR" altLang="tr-TR" sz="2600" b="1" dirty="0">
                <a:solidFill>
                  <a:schemeClr val="tx1"/>
                </a:solidFill>
              </a:rPr>
              <a:t>Çocuğunuza </a:t>
            </a:r>
            <a:r>
              <a:rPr lang="tr-TR" altLang="tr-TR" sz="2600" b="1" dirty="0" smtClean="0">
                <a:solidFill>
                  <a:schemeClr val="tx1"/>
                </a:solidFill>
              </a:rPr>
              <a:t>kendi özel </a:t>
            </a:r>
            <a:r>
              <a:rPr lang="tr-TR" altLang="tr-TR" sz="2600" b="1" dirty="0">
                <a:solidFill>
                  <a:schemeClr val="tx1"/>
                </a:solidFill>
              </a:rPr>
              <a:t>yeteneklerini ortaya çıkartmasında yardımcı olun</a:t>
            </a:r>
            <a:r>
              <a:rPr lang="tr-TR" altLang="tr-TR" sz="2600" b="1" dirty="0" smtClean="0">
                <a:solidFill>
                  <a:schemeClr val="tx1"/>
                </a:solidFill>
              </a:rPr>
              <a:t>. Kendi yeteneklerinin farkında olmasına uygun ortamlar sağlayın. </a:t>
            </a:r>
            <a:endParaRPr lang="tr-TR" altLang="tr-TR" sz="2800" b="1" i="1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600" dirty="0"/>
              <a:t>Çeşitli aktivitelere katılmasına</a:t>
            </a:r>
          </a:p>
          <a:p>
            <a:pPr>
              <a:lnSpc>
                <a:spcPct val="90000"/>
              </a:lnSpc>
            </a:pPr>
            <a:r>
              <a:rPr lang="tr-TR" altLang="tr-TR" sz="2600" dirty="0"/>
              <a:t>Değişik ortamlara girmesine</a:t>
            </a:r>
          </a:p>
          <a:p>
            <a:pPr>
              <a:lnSpc>
                <a:spcPct val="90000"/>
              </a:lnSpc>
            </a:pPr>
            <a:r>
              <a:rPr lang="tr-TR" altLang="tr-TR" sz="2600" dirty="0" smtClean="0"/>
              <a:t>Yeni </a:t>
            </a:r>
            <a:r>
              <a:rPr lang="tr-TR" altLang="tr-TR" sz="2600" dirty="0"/>
              <a:t>arkadaşlıklar </a:t>
            </a:r>
            <a:r>
              <a:rPr lang="tr-TR" altLang="tr-TR" sz="2600" dirty="0" smtClean="0"/>
              <a:t>kurmasına, fırsat verin.</a:t>
            </a:r>
            <a:endParaRPr lang="tr-TR" altLang="tr-TR" sz="2600" dirty="0"/>
          </a:p>
          <a:p>
            <a:pPr marL="0" indent="0">
              <a:buNone/>
            </a:pPr>
            <a:endParaRPr lang="tr-TR" altLang="tr-TR" sz="26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4100" name="Picture 4" descr="Mother Kids Play Görseller, Stok Fotoğraflar ve Vektörl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 bwMode="auto">
          <a:xfrm>
            <a:off x="2910458" y="3975440"/>
            <a:ext cx="6115050" cy="22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9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532804"/>
            <a:ext cx="9601196" cy="4200484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z="2800" b="1" dirty="0"/>
              <a:t>Çocuklarla konuşurken; kendilerine </a:t>
            </a:r>
            <a:r>
              <a:rPr lang="tr-TR" altLang="tr-TR" sz="2800" b="1" dirty="0" smtClean="0"/>
              <a:t>güvendiğinizi</a:t>
            </a:r>
            <a:r>
              <a:rPr lang="tr-TR" altLang="tr-TR" sz="2800" b="1" dirty="0"/>
              <a:t>, onların seçiminin </a:t>
            </a:r>
            <a:r>
              <a:rPr lang="tr-TR" altLang="tr-TR" sz="2800" b="1" dirty="0" smtClean="0"/>
              <a:t>sizin </a:t>
            </a:r>
            <a:r>
              <a:rPr lang="tr-TR" altLang="tr-TR" sz="2800" b="1" dirty="0"/>
              <a:t>için değerli olduğunu </a:t>
            </a:r>
            <a:r>
              <a:rPr lang="tr-TR" altLang="tr-TR" sz="2800" b="1" dirty="0" smtClean="0"/>
              <a:t>vurgulamanız </a:t>
            </a:r>
            <a:r>
              <a:rPr lang="tr-TR" altLang="tr-TR" sz="2800" b="1" dirty="0"/>
              <a:t>gerekir</a:t>
            </a:r>
            <a:r>
              <a:rPr lang="tr-TR" altLang="tr-TR" sz="2800" b="1" dirty="0" smtClean="0"/>
              <a:t>.</a:t>
            </a:r>
          </a:p>
          <a:p>
            <a:pPr>
              <a:buFontTx/>
              <a:buChar char="*"/>
            </a:pPr>
            <a:endParaRPr lang="tr-TR" altLang="tr-TR" sz="2800" dirty="0"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800" dirty="0" smtClean="0"/>
              <a:t>Senin </a:t>
            </a:r>
            <a:r>
              <a:rPr lang="tr-TR" altLang="tr-TR" sz="2800" dirty="0"/>
              <a:t>de fikrini almak istedik.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800" dirty="0"/>
              <a:t>Buna sen karar 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800" dirty="0"/>
              <a:t>Bu senin seçimine bağlı…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800" dirty="0"/>
              <a:t>Eğer sen istiyorsan…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sz="2800" dirty="0" smtClean="0"/>
              <a:t>Sence </a:t>
            </a:r>
            <a:r>
              <a:rPr lang="tr-TR" altLang="tr-TR" sz="2800" dirty="0"/>
              <a:t>nasıl olur?</a:t>
            </a:r>
          </a:p>
          <a:p>
            <a:endParaRPr lang="tr-TR" altLang="tr-TR" sz="2600" dirty="0"/>
          </a:p>
          <a:p>
            <a:endParaRPr lang="tr-TR" dirty="0"/>
          </a:p>
        </p:txBody>
      </p:sp>
      <p:pic>
        <p:nvPicPr>
          <p:cNvPr id="4" name="Picture 2" descr="Talk PANTS &amp; Join Pantosaurus - The Underwear Rule | NSP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11" y="2866644"/>
            <a:ext cx="4962014" cy="30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8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3689" y="1541948"/>
            <a:ext cx="9601196" cy="3318936"/>
          </a:xfrm>
        </p:spPr>
        <p:txBody>
          <a:bodyPr/>
          <a:lstStyle/>
          <a:p>
            <a:pPr>
              <a:buFontTx/>
              <a:buChar char="•"/>
            </a:pPr>
            <a:r>
              <a:rPr lang="tr-TR" altLang="tr-TR" sz="2600" b="1" dirty="0"/>
              <a:t>Çocuğunuza </a:t>
            </a:r>
            <a:r>
              <a:rPr lang="tr-TR" altLang="tr-TR" sz="2600" b="1" dirty="0" smtClean="0"/>
              <a:t>güvenin </a:t>
            </a:r>
            <a:r>
              <a:rPr lang="tr-TR" altLang="tr-TR" sz="2600" b="1" dirty="0"/>
              <a:t>ve bunu </a:t>
            </a:r>
            <a:r>
              <a:rPr lang="tr-TR" altLang="tr-TR" sz="2600" b="1" dirty="0" smtClean="0"/>
              <a:t>sergileyin dile getirin </a:t>
            </a:r>
            <a:r>
              <a:rPr lang="tr-TR" altLang="tr-TR" sz="2600" b="1" dirty="0"/>
              <a:t>ki o da </a:t>
            </a:r>
            <a:r>
              <a:rPr lang="tr-TR" altLang="tr-TR" sz="2600" b="1" dirty="0" smtClean="0"/>
              <a:t>kendine </a:t>
            </a:r>
            <a:r>
              <a:rPr lang="tr-TR" altLang="tr-TR" sz="2600" b="1" dirty="0"/>
              <a:t>güvensin. </a:t>
            </a:r>
            <a:r>
              <a:rPr lang="tr-TR" altLang="tr-TR" sz="2600" b="1" dirty="0" smtClean="0"/>
              <a:t>Çocuğunuzu destekleyin.</a:t>
            </a:r>
            <a:endParaRPr lang="tr-TR" altLang="tr-TR" sz="2600" b="1" dirty="0"/>
          </a:p>
          <a:p>
            <a:r>
              <a:rPr lang="tr-TR" altLang="tr-TR" sz="2600" dirty="0" smtClean="0"/>
              <a:t>Ben </a:t>
            </a:r>
            <a:r>
              <a:rPr lang="tr-TR" altLang="tr-TR" sz="2600" dirty="0"/>
              <a:t>senin bunu yapabileceğine inanıyorum. </a:t>
            </a:r>
          </a:p>
          <a:p>
            <a:r>
              <a:rPr lang="tr-TR" altLang="tr-TR" sz="2600" dirty="0"/>
              <a:t>Sana güvenim sonsuz.</a:t>
            </a:r>
          </a:p>
          <a:p>
            <a:r>
              <a:rPr lang="tr-TR" altLang="tr-TR" sz="2600" dirty="0"/>
              <a:t>İstediğinde yapamayacağın hiçbir şey yok…</a:t>
            </a:r>
          </a:p>
          <a:p>
            <a:endParaRPr lang="tr-TR" dirty="0"/>
          </a:p>
        </p:txBody>
      </p:sp>
      <p:pic>
        <p:nvPicPr>
          <p:cNvPr id="4" name="Picture 4" descr="Mom Talk To Her Daughter Gently Vector Illustration Royalty Fre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38" y="2525395"/>
            <a:ext cx="3310001" cy="33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0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8825" y="2547788"/>
            <a:ext cx="5992367" cy="3288962"/>
          </a:xfrm>
        </p:spPr>
        <p:txBody>
          <a:bodyPr>
            <a:normAutofit/>
          </a:bodyPr>
          <a:lstStyle/>
          <a:p>
            <a:r>
              <a:rPr lang="tr-TR" altLang="tr-TR" sz="2600" b="1" dirty="0" smtClean="0">
                <a:solidFill>
                  <a:schemeClr val="tx1"/>
                </a:solidFill>
              </a:rPr>
              <a:t>Özgüven; demokratik </a:t>
            </a:r>
            <a:r>
              <a:rPr lang="tr-TR" altLang="tr-TR" sz="2600" b="1" dirty="0">
                <a:solidFill>
                  <a:schemeClr val="tx1"/>
                </a:solidFill>
              </a:rPr>
              <a:t>aile ortamlarında, olayların nedenlerini açıklayan anne ve baba </a:t>
            </a:r>
            <a:r>
              <a:rPr lang="tr-TR" altLang="tr-TR" sz="2600" b="1" dirty="0" smtClean="0">
                <a:solidFill>
                  <a:schemeClr val="tx1"/>
                </a:solidFill>
              </a:rPr>
              <a:t>tutumuyla </a:t>
            </a:r>
            <a:r>
              <a:rPr lang="tr-TR" altLang="tr-TR" sz="2600" b="1" dirty="0">
                <a:solidFill>
                  <a:schemeClr val="tx1"/>
                </a:solidFill>
              </a:rPr>
              <a:t>gelişebilir. </a:t>
            </a:r>
            <a:r>
              <a:rPr lang="tr-TR" altLang="tr-TR" sz="2600" dirty="0">
                <a:solidFill>
                  <a:schemeClr val="tx1"/>
                </a:solidFill>
              </a:rPr>
              <a:t>Baskıcı ortamda, uyguladıkları kuralların nedenlerini çocuklarına açıklama gereği duymayan ailelerde, yeterince gelişmez.</a:t>
            </a:r>
          </a:p>
          <a:p>
            <a:endParaRPr lang="tr-TR" dirty="0"/>
          </a:p>
        </p:txBody>
      </p:sp>
      <p:pic>
        <p:nvPicPr>
          <p:cNvPr id="5122" name="Picture 2" descr="Mom Dad And Children Happy Family Having Good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b="14671"/>
          <a:stretch/>
        </p:blipFill>
        <p:spPr bwMode="auto">
          <a:xfrm>
            <a:off x="7342632" y="2535766"/>
            <a:ext cx="3968369" cy="33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22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371</Words>
  <Application>Microsoft Office PowerPoint</Application>
  <PresentationFormat>Geniş ekran</PresentationFormat>
  <Paragraphs>43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Garamond</vt:lpstr>
      <vt:lpstr>Verdana</vt:lpstr>
      <vt:lpstr>Organik</vt:lpstr>
      <vt:lpstr>ÇOCUK VE ÖZGÜVEN</vt:lpstr>
      <vt:lpstr>Özgüven Nedir?</vt:lpstr>
      <vt:lpstr>PowerPoint Sunusu</vt:lpstr>
      <vt:lpstr>Çocukların Özgüvenlerini Geliştirmek İçin Neler Yapılabilir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İYİ GÜNLER DİLERİZ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Progressive</dc:creator>
  <cp:lastModifiedBy>Progressive</cp:lastModifiedBy>
  <cp:revision>19</cp:revision>
  <dcterms:created xsi:type="dcterms:W3CDTF">2020-04-25T12:11:29Z</dcterms:created>
  <dcterms:modified xsi:type="dcterms:W3CDTF">2021-02-25T17:40:49Z</dcterms:modified>
</cp:coreProperties>
</file>