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69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6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7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37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8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29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56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11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36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4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8C7CA6-6737-4E8D-9375-F8A6C830F7F5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89F62B-3F9F-4990-9534-D78A1A73603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4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Çocuklarda ders çalışma alışkanlı</a:t>
            </a:r>
            <a:r>
              <a:rPr lang="tr-TR" sz="4400" dirty="0" smtClean="0"/>
              <a:t>ğ</a:t>
            </a:r>
            <a:r>
              <a:rPr lang="tr-TR" dirty="0" smtClean="0"/>
              <a:t>ı kazandırma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ŞEHİT EMRAH SAĞAZ İLKOKULU</a:t>
            </a:r>
          </a:p>
          <a:p>
            <a:pPr algn="ctr"/>
            <a:r>
              <a:rPr lang="tr-TR" sz="2000" dirty="0" smtClean="0"/>
              <a:t>REHBERLİK ve PSİKOLOJİK DANIŞMA </a:t>
            </a:r>
            <a:r>
              <a:rPr lang="tr-TR" sz="2000" dirty="0" smtClean="0"/>
              <a:t>SERVİSİ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3706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6424" y="1216152"/>
            <a:ext cx="9720073" cy="4023360"/>
          </a:xfrm>
        </p:spPr>
        <p:txBody>
          <a:bodyPr/>
          <a:lstStyle/>
          <a:p>
            <a:r>
              <a:rPr lang="tr-TR" sz="3000" dirty="0"/>
              <a:t>Beklentilerinizi minimalde tutarak çocuğunuzun kendi sorumluluğunu alması için </a:t>
            </a:r>
            <a:r>
              <a:rPr lang="tr-TR" sz="3000" dirty="0" smtClean="0"/>
              <a:t>ona zaman </a:t>
            </a:r>
            <a:r>
              <a:rPr lang="tr-TR" sz="3000" dirty="0"/>
              <a:t>ve fırsat </a:t>
            </a:r>
            <a:r>
              <a:rPr lang="tr-TR" sz="3000" dirty="0" smtClean="0"/>
              <a:t>vermelisiniz. Bunu </a:t>
            </a:r>
            <a:r>
              <a:rPr lang="tr-TR" sz="3000" dirty="0"/>
              <a:t>sağladıktan sonra güven ilişkinize zarar vermeden ders çalışma alışkanlığını basamak </a:t>
            </a:r>
            <a:r>
              <a:rPr lang="tr-TR" sz="3000" dirty="0" err="1"/>
              <a:t>basamak</a:t>
            </a:r>
            <a:r>
              <a:rPr lang="tr-TR" sz="3000" dirty="0"/>
              <a:t> arttırarak çocuğunuza kazandırabilirsiniz. </a:t>
            </a:r>
          </a:p>
          <a:p>
            <a:endParaRPr lang="tr-TR" dirty="0"/>
          </a:p>
        </p:txBody>
      </p:sp>
      <p:pic>
        <p:nvPicPr>
          <p:cNvPr id="4" name="Picture 2" descr="çocuğun hedef belirlemesi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61" y="3483864"/>
            <a:ext cx="4318797" cy="301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5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İyi günler dileriz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8427720" y="4960137"/>
            <a:ext cx="3581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dirty="0" smtClean="0"/>
              <a:t>ŞEHİT EMRAH SAĞAZ İLKOKULU</a:t>
            </a:r>
          </a:p>
          <a:p>
            <a:pPr algn="ctr"/>
            <a:r>
              <a:rPr lang="tr-TR" sz="2000" dirty="0" smtClean="0"/>
              <a:t>REHBERLİK ve PSİKOLOJİK DANIŞMA SERVİSİ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8516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0120" y="1335024"/>
            <a:ext cx="9720073" cy="4023360"/>
          </a:xfrm>
        </p:spPr>
        <p:txBody>
          <a:bodyPr/>
          <a:lstStyle/>
          <a:p>
            <a:r>
              <a:rPr lang="tr-TR" sz="3200" dirty="0"/>
              <a:t>Çocuğunuzla ders çalışma konusunda çatışma yaşıyorsanız ya da bu alışkanlığı kazandırmaya yeni başlıyorsanız öncelikle yapmanız gereken </a:t>
            </a:r>
            <a:r>
              <a:rPr lang="tr-TR" sz="3200" dirty="0" smtClean="0"/>
              <a:t>şey</a:t>
            </a:r>
          </a:p>
          <a:p>
            <a:r>
              <a:rPr lang="tr-TR" sz="3200" dirty="0" smtClean="0"/>
              <a:t>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</a:rPr>
              <a:t>ÇOCUĞUZA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</a:rPr>
              <a:t>SORUMLULUK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</a:rPr>
              <a:t>VERMEK.</a:t>
            </a:r>
          </a:p>
          <a:p>
            <a:endParaRPr lang="tr-TR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3074" name="Picture 2" descr="kids taking responsibility - KidEng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07" y="3792450"/>
            <a:ext cx="3035681" cy="24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ching-your-child-about-responsibility-and-respect-2 - Positiv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23" y="3616344"/>
            <a:ext cx="28162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0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380744"/>
            <a:ext cx="9720073" cy="4023360"/>
          </a:xfrm>
        </p:spPr>
        <p:txBody>
          <a:bodyPr/>
          <a:lstStyle/>
          <a:p>
            <a:r>
              <a:rPr lang="tr-TR" sz="3200" dirty="0"/>
              <a:t>Sürekli telafi </a:t>
            </a:r>
            <a:r>
              <a:rPr lang="tr-TR" sz="3200" dirty="0" smtClean="0"/>
              <a:t>eden, </a:t>
            </a:r>
            <a:r>
              <a:rPr lang="tr-TR" sz="3200" dirty="0"/>
              <a:t>sürekli </a:t>
            </a:r>
            <a:r>
              <a:rPr lang="tr-TR" sz="3200" dirty="0" smtClean="0"/>
              <a:t>toparlayan, </a:t>
            </a:r>
            <a:r>
              <a:rPr lang="tr-TR" sz="3200" dirty="0"/>
              <a:t>çocuğun sorumluluğunu </a:t>
            </a:r>
            <a:r>
              <a:rPr lang="tr-TR" sz="3200" dirty="0" smtClean="0"/>
              <a:t>alan anne baba olduğu </a:t>
            </a:r>
            <a:r>
              <a:rPr lang="tr-TR" sz="3200" dirty="0"/>
              <a:t>zaman; çocuğun derslerin farkına varması, öğrenmenin farkına varması ya da hayatın gereklilikleri ile ilgili beceri </a:t>
            </a:r>
            <a:r>
              <a:rPr lang="tr-TR" sz="3200" dirty="0" smtClean="0"/>
              <a:t>kazanması zorlaşır.</a:t>
            </a:r>
            <a:endParaRPr lang="tr-TR" sz="3200" dirty="0"/>
          </a:p>
          <a:p>
            <a:endParaRPr lang="tr-TR" dirty="0"/>
          </a:p>
        </p:txBody>
      </p:sp>
      <p:pic>
        <p:nvPicPr>
          <p:cNvPr id="1028" name="Picture 4" descr="Helikopter ebeveynler çocuğuna zarar veriyo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3328416"/>
            <a:ext cx="4081399" cy="31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6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544" y="1069848"/>
            <a:ext cx="10762488" cy="4023360"/>
          </a:xfrm>
        </p:spPr>
        <p:txBody>
          <a:bodyPr/>
          <a:lstStyle/>
          <a:p>
            <a:pPr marL="0" indent="0">
              <a:buNone/>
            </a:pPr>
            <a:r>
              <a:rPr lang="tr-TR" sz="3100" dirty="0">
                <a:solidFill>
                  <a:schemeClr val="accent4">
                    <a:lumMod val="75000"/>
                  </a:schemeClr>
                </a:solidFill>
              </a:rPr>
              <a:t>ÖDEV, OKUL, ÖĞRENİLMESİ GEREKEN BİLGİLER </a:t>
            </a:r>
            <a:r>
              <a:rPr lang="tr-TR" sz="3100" dirty="0" smtClean="0">
                <a:solidFill>
                  <a:schemeClr val="accent4">
                    <a:lumMod val="75000"/>
                  </a:schemeClr>
                </a:solidFill>
              </a:rPr>
              <a:t>ÇOCUĞA AİTTİR.</a:t>
            </a:r>
            <a:endParaRPr lang="tr-TR" sz="31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tr-TR" sz="3100" dirty="0"/>
              <a:t>Çocuğun okulla kurduğu ilişkiye, öğretmen ile kurduğu ilişkiye asla müdahale edilmemesi gerekiyor. </a:t>
            </a:r>
            <a:r>
              <a:rPr lang="tr-TR" sz="3100" dirty="0" smtClean="0"/>
              <a:t>Anne ya da babanın çocuğun </a:t>
            </a:r>
            <a:r>
              <a:rPr lang="tr-TR" sz="3100" dirty="0"/>
              <a:t>ödevini telafi yoluna gidiyor olması çocuğu olumsuz etkiler. Çocuğun o gerçekle yüzleşmesi ve o sorumluluğun farkına varması </a:t>
            </a:r>
            <a:r>
              <a:rPr lang="tr-TR" sz="3100" dirty="0" smtClean="0"/>
              <a:t>gerekir.</a:t>
            </a:r>
            <a:endParaRPr lang="tr-TR" sz="3100" dirty="0"/>
          </a:p>
          <a:p>
            <a:endParaRPr lang="tr-TR" dirty="0"/>
          </a:p>
        </p:txBody>
      </p:sp>
      <p:pic>
        <p:nvPicPr>
          <p:cNvPr id="2050" name="Picture 2" descr="Az nostalji çok eğlence: FOTOROMAN – İyi Kit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71" y="3620109"/>
            <a:ext cx="3794633" cy="29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2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272" y="1014984"/>
            <a:ext cx="10415016" cy="4023360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chemeClr val="accent4">
                    <a:lumMod val="75000"/>
                  </a:schemeClr>
                </a:solidFill>
              </a:rPr>
              <a:t>ÇALIŞMA ZAMANLARINI BELİRLEMEK</a:t>
            </a:r>
          </a:p>
          <a:p>
            <a:r>
              <a:rPr lang="tr-TR" sz="3000" dirty="0" smtClean="0"/>
              <a:t>Haftalık </a:t>
            </a:r>
            <a:r>
              <a:rPr lang="tr-TR" sz="3000" dirty="0"/>
              <a:t>ya da günlük çizelge hazırlayabilirsiniz. 1,2 saat gibi uzun sürelerde </a:t>
            </a:r>
            <a:r>
              <a:rPr lang="tr-TR" sz="3000" dirty="0" smtClean="0"/>
              <a:t>başlamak doğru olmaz. </a:t>
            </a:r>
            <a:r>
              <a:rPr lang="tr-TR" sz="3000" dirty="0"/>
              <a:t>Çünkü unutmayın bir alışkanlığı oluştururken küçük hedeflerden başlanmalıdır. 20 </a:t>
            </a:r>
            <a:r>
              <a:rPr lang="tr-TR" sz="3000" dirty="0" err="1"/>
              <a:t>dk</a:t>
            </a:r>
            <a:r>
              <a:rPr lang="tr-TR" sz="3000" dirty="0"/>
              <a:t> idealdir. 20 </a:t>
            </a:r>
            <a:r>
              <a:rPr lang="tr-TR" sz="3000" dirty="0" err="1"/>
              <a:t>dk</a:t>
            </a:r>
            <a:r>
              <a:rPr lang="tr-TR" sz="3000" dirty="0"/>
              <a:t> ders çalıştıktan sonra 10 </a:t>
            </a:r>
            <a:r>
              <a:rPr lang="tr-TR" sz="3000" dirty="0" err="1"/>
              <a:t>dk</a:t>
            </a:r>
            <a:r>
              <a:rPr lang="tr-TR" sz="3000" dirty="0"/>
              <a:t> ara şeklinde planlanabilir. </a:t>
            </a:r>
          </a:p>
          <a:p>
            <a:r>
              <a:rPr lang="tr-TR" sz="3000" dirty="0"/>
              <a:t>Önemli olan çocukların bu saat diliminde derse başlaması, alışkanlık bu şekilde oluşur.</a:t>
            </a:r>
          </a:p>
          <a:p>
            <a:endParaRPr lang="tr-TR" sz="2400" dirty="0"/>
          </a:p>
        </p:txBody>
      </p:sp>
      <p:pic>
        <p:nvPicPr>
          <p:cNvPr id="4" name="Picture 2" descr="Clipart kendi boyundaki kalemi tutan çocuk | Yeni Sla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111" y="3718376"/>
            <a:ext cx="2605913" cy="32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9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9264" y="1252728"/>
            <a:ext cx="10332720" cy="4023360"/>
          </a:xfrm>
        </p:spPr>
        <p:txBody>
          <a:bodyPr/>
          <a:lstStyle/>
          <a:p>
            <a:r>
              <a:rPr lang="tr-TR" sz="3200" dirty="0"/>
              <a:t>Bu alışkanlığı kazanırken </a:t>
            </a:r>
            <a:r>
              <a:rPr lang="tr-TR" sz="3200" dirty="0" smtClean="0"/>
              <a:t>çocuğunuzun hemen </a:t>
            </a:r>
            <a:r>
              <a:rPr lang="tr-TR" sz="3200" dirty="0"/>
              <a:t>sınıf birincisi olmasını </a:t>
            </a:r>
            <a:r>
              <a:rPr lang="tr-TR" sz="3200" dirty="0" smtClean="0"/>
              <a:t>beklemek doğru bir yaklaşım değildir. </a:t>
            </a:r>
            <a:r>
              <a:rPr lang="tr-TR" sz="3200" dirty="0" err="1" smtClean="0"/>
              <a:t>Basamaklandırın</a:t>
            </a:r>
            <a:r>
              <a:rPr lang="tr-TR" sz="3200" dirty="0"/>
              <a:t>, başarı beklentinizi en aza indirin. Çocuğun bu zaman dilimini alışkanlığa dönüştürmesini önce hedefleyin. Daha sonra yavaş yavaş o dersi o saat diliminde öğrenmeye başlayacaktır.</a:t>
            </a:r>
          </a:p>
          <a:p>
            <a:endParaRPr lang="tr-TR" dirty="0"/>
          </a:p>
        </p:txBody>
      </p:sp>
      <p:pic>
        <p:nvPicPr>
          <p:cNvPr id="1026" name="Picture 2" descr="Children's School Vector Clipart Child Clip Art - Shar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35" y="3581797"/>
            <a:ext cx="4754753" cy="32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4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0120" y="1170432"/>
            <a:ext cx="10250424" cy="4023360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chemeClr val="accent4">
                    <a:lumMod val="75000"/>
                  </a:schemeClr>
                </a:solidFill>
              </a:rPr>
              <a:t>DERS ÇALIŞMA ALANLARINI BELİRLEMEK</a:t>
            </a:r>
          </a:p>
          <a:p>
            <a:r>
              <a:rPr lang="tr-TR" sz="3000" dirty="0" smtClean="0"/>
              <a:t>Öncelikle </a:t>
            </a:r>
            <a:r>
              <a:rPr lang="tr-TR" sz="3000" dirty="0"/>
              <a:t>alanı belirlerken çocuğun kendi </a:t>
            </a:r>
            <a:r>
              <a:rPr lang="tr-TR" sz="3000" dirty="0" smtClean="0"/>
              <a:t>odası ya da ona ait bir ders çalışma alanı olması önemlidir. İllaki </a:t>
            </a:r>
            <a:r>
              <a:rPr lang="tr-TR" sz="3000" dirty="0"/>
              <a:t>masa başında olacak diye bir şey </a:t>
            </a:r>
            <a:r>
              <a:rPr lang="tr-TR" sz="3000" dirty="0" smtClean="0"/>
              <a:t>yoktur. </a:t>
            </a:r>
            <a:r>
              <a:rPr lang="tr-TR" sz="3000" dirty="0"/>
              <a:t>Her çocuğun öğrenme biçimi öğrenme şekli farklıdır</a:t>
            </a:r>
            <a:r>
              <a:rPr lang="tr-TR" sz="3000" dirty="0" smtClean="0"/>
              <a:t>. Tabi ki masada çalışırken dikkat daha kolay sağlanır. Ama bizim önceliğimiz burada alışkanlığı kazandırmaktır. </a:t>
            </a:r>
            <a:endParaRPr lang="tr-TR" sz="3000" dirty="0"/>
          </a:p>
        </p:txBody>
      </p:sp>
      <p:pic>
        <p:nvPicPr>
          <p:cNvPr id="4098" name="Picture 2" descr="Kids+studying Görseller, Stok Fotoğraflar ve Vektörle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 b="17927"/>
          <a:stretch/>
        </p:blipFill>
        <p:spPr bwMode="auto">
          <a:xfrm>
            <a:off x="2715704" y="4041648"/>
            <a:ext cx="3236850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ppy cute kid study with smile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3858800"/>
            <a:ext cx="2660777" cy="26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5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0120" y="1124712"/>
            <a:ext cx="10698480" cy="4023360"/>
          </a:xfrm>
        </p:spPr>
        <p:txBody>
          <a:bodyPr/>
          <a:lstStyle/>
          <a:p>
            <a:r>
              <a:rPr lang="tr-TR" sz="3000" dirty="0"/>
              <a:t>İster yerde ister masada </a:t>
            </a:r>
            <a:r>
              <a:rPr lang="tr-TR" sz="3000" dirty="0" smtClean="0"/>
              <a:t>«</a:t>
            </a:r>
            <a:r>
              <a:rPr lang="tr-TR" sz="3000" dirty="0" smtClean="0">
                <a:solidFill>
                  <a:schemeClr val="accent4">
                    <a:lumMod val="75000"/>
                  </a:schemeClr>
                </a:solidFill>
              </a:rPr>
              <a:t>Ders </a:t>
            </a:r>
            <a:r>
              <a:rPr lang="tr-TR" sz="3000" dirty="0">
                <a:solidFill>
                  <a:schemeClr val="accent4">
                    <a:lumMod val="75000"/>
                  </a:schemeClr>
                </a:solidFill>
              </a:rPr>
              <a:t>Çalışma Alışkanlığı</a:t>
            </a:r>
            <a:r>
              <a:rPr lang="tr-TR" sz="3000" dirty="0"/>
              <a:t>» kazanırken eşlik edebilmeniz ve ihtiyaç duyduğu zaman yardım edebilmek adına </a:t>
            </a:r>
            <a:r>
              <a:rPr lang="tr-TR" sz="3000" dirty="0" smtClean="0"/>
              <a:t>çocuğunuzla aynı </a:t>
            </a:r>
            <a:r>
              <a:rPr lang="tr-TR" sz="3000" dirty="0"/>
              <a:t>ortamda aynı odada </a:t>
            </a:r>
            <a:r>
              <a:rPr lang="tr-TR" sz="3000" dirty="0" smtClean="0"/>
              <a:t>bulunmak yararlı olacaktır. </a:t>
            </a:r>
            <a:r>
              <a:rPr lang="tr-TR" sz="3000" dirty="0"/>
              <a:t>Sürenizi </a:t>
            </a:r>
            <a:r>
              <a:rPr lang="tr-TR" sz="3000" dirty="0" smtClean="0"/>
              <a:t>belirledikten sonra, süreyi </a:t>
            </a:r>
            <a:r>
              <a:rPr lang="tr-TR" sz="3000" dirty="0"/>
              <a:t>siz kontrol etmeden </a:t>
            </a:r>
            <a:r>
              <a:rPr lang="tr-TR" sz="3000" dirty="0" smtClean="0"/>
              <a:t>çocuğunuzun </a:t>
            </a:r>
            <a:r>
              <a:rPr lang="tr-TR" sz="3000" dirty="0"/>
              <a:t>kontrol edebileceği bir noktada </a:t>
            </a:r>
            <a:r>
              <a:rPr lang="tr-TR" sz="3000" dirty="0" smtClean="0"/>
              <a:t>bulunması önemlidir.</a:t>
            </a:r>
          </a:p>
          <a:p>
            <a:r>
              <a:rPr lang="tr-TR" sz="3000" dirty="0" smtClean="0"/>
              <a:t>Bu sürede </a:t>
            </a:r>
            <a:r>
              <a:rPr lang="tr-TR" sz="3000" dirty="0"/>
              <a:t>sizde elinize bir kitap </a:t>
            </a:r>
            <a:r>
              <a:rPr lang="tr-TR" sz="3000" dirty="0" smtClean="0"/>
              <a:t>alıp </a:t>
            </a:r>
            <a:r>
              <a:rPr lang="tr-TR" sz="3000" dirty="0"/>
              <a:t>merak ettiğiniz bir konuyu </a:t>
            </a:r>
            <a:r>
              <a:rPr lang="tr-TR" sz="3000" dirty="0" smtClean="0"/>
              <a:t>öğrenebilirsiniz.</a:t>
            </a:r>
            <a:endParaRPr lang="tr-TR" sz="3000" dirty="0"/>
          </a:p>
          <a:p>
            <a:endParaRPr lang="tr-TR" dirty="0"/>
          </a:p>
        </p:txBody>
      </p:sp>
      <p:pic>
        <p:nvPicPr>
          <p:cNvPr id="2050" name="Picture 2" descr="Cartoon Mom Book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3"/>
          <a:stretch/>
        </p:blipFill>
        <p:spPr bwMode="auto">
          <a:xfrm>
            <a:off x="2523871" y="4252722"/>
            <a:ext cx="3086100" cy="24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signed male Clipart Vector and Illustration. 221 Assigned mal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"/>
          <a:stretch/>
        </p:blipFill>
        <p:spPr bwMode="auto">
          <a:xfrm>
            <a:off x="6400927" y="4294430"/>
            <a:ext cx="3310002" cy="21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1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5256" y="1216152"/>
            <a:ext cx="10405872" cy="4023360"/>
          </a:xfrm>
        </p:spPr>
        <p:txBody>
          <a:bodyPr/>
          <a:lstStyle/>
          <a:p>
            <a:r>
              <a:rPr lang="tr-TR" sz="3000" dirty="0"/>
              <a:t>Bunları yaptığınızda çocuklar öğrenmeyi keyifli hale getirecekler. Hayatla kendi başlarına yüzleştikleri için o eksikliği ve onun getirdiği sorumluluğu almayı öğrenecekler. </a:t>
            </a:r>
          </a:p>
          <a:p>
            <a:r>
              <a:rPr lang="tr-TR" sz="3000" dirty="0"/>
              <a:t>Tabi siz yanında sadece ona inanarak, güvenerek ve o sorumluluğu veren kişi olarak kitap okuyarak rol model olacağınız kesin. </a:t>
            </a:r>
          </a:p>
          <a:p>
            <a:endParaRPr lang="tr-TR" dirty="0"/>
          </a:p>
        </p:txBody>
      </p:sp>
      <p:pic>
        <p:nvPicPr>
          <p:cNvPr id="3074" name="Picture 2" descr="Parent+child+study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2"/>
          <a:stretch/>
        </p:blipFill>
        <p:spPr bwMode="auto">
          <a:xfrm>
            <a:off x="2103247" y="3713099"/>
            <a:ext cx="3785489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part kitap okuyan aile | Yeni Sla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51" y="4018970"/>
            <a:ext cx="3337433" cy="24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97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</TotalTime>
  <Words>414</Words>
  <Application>Microsoft Office PowerPoint</Application>
  <PresentationFormat>Geniş ekran</PresentationFormat>
  <Paragraphs>22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Entegral</vt:lpstr>
      <vt:lpstr>Çocuklarda ders çalışma alışkanlığı kazandırma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İyi günler dileriz</vt:lpstr>
    </vt:vector>
  </TitlesOfParts>
  <Company>SolidShare.Net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ders çalışma alışkanlığı kazandırma</dc:title>
  <dc:creator>Progressive</dc:creator>
  <cp:lastModifiedBy>Progressive</cp:lastModifiedBy>
  <cp:revision>8</cp:revision>
  <dcterms:created xsi:type="dcterms:W3CDTF">2020-05-13T18:30:24Z</dcterms:created>
  <dcterms:modified xsi:type="dcterms:W3CDTF">2021-02-25T17:46:21Z</dcterms:modified>
</cp:coreProperties>
</file>