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7DC41654-C728-42F3-B1EF-52357459F2F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D6E066-C081-4C06-9A4E-E6B72EAE7904}" type="slidenum">
              <a:rPr lang="tr-TR" smtClean="0"/>
              <a:t>‹#›</a:t>
            </a:fld>
            <a:endParaRPr lang="tr-TR"/>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789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C41654-C728-42F3-B1EF-52357459F2F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D6E066-C081-4C06-9A4E-E6B72EAE7904}" type="slidenum">
              <a:rPr lang="tr-TR" smtClean="0"/>
              <a:t>‹#›</a:t>
            </a:fld>
            <a:endParaRPr lang="tr-TR"/>
          </a:p>
        </p:txBody>
      </p:sp>
    </p:spTree>
    <p:extLst>
      <p:ext uri="{BB962C8B-B14F-4D97-AF65-F5344CB8AC3E}">
        <p14:creationId xmlns:p14="http://schemas.microsoft.com/office/powerpoint/2010/main" val="132797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C41654-C728-42F3-B1EF-52357459F2F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D6E066-C081-4C06-9A4E-E6B72EAE7904}"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01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DC41654-C728-42F3-B1EF-52357459F2F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D6E066-C081-4C06-9A4E-E6B72EAE7904}" type="slidenum">
              <a:rPr lang="tr-TR" smtClean="0"/>
              <a:t>‹#›</a:t>
            </a:fld>
            <a:endParaRPr lang="tr-TR"/>
          </a:p>
        </p:txBody>
      </p:sp>
    </p:spTree>
    <p:extLst>
      <p:ext uri="{BB962C8B-B14F-4D97-AF65-F5344CB8AC3E}">
        <p14:creationId xmlns:p14="http://schemas.microsoft.com/office/powerpoint/2010/main" val="38537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DC41654-C728-42F3-B1EF-52357459F2FB}" type="datetimeFigureOut">
              <a:rPr lang="tr-TR" smtClean="0"/>
              <a:t>25.02.2021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D6E066-C081-4C06-9A4E-E6B72EAE7904}" type="slidenum">
              <a:rPr lang="tr-TR" smtClean="0"/>
              <a:t>‹#›</a:t>
            </a:fld>
            <a:endParaRPr lang="tr-T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986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DC41654-C728-42F3-B1EF-52357459F2FB}" type="datetimeFigureOut">
              <a:rPr lang="tr-TR" smtClean="0"/>
              <a:t>25.02.2021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D6E066-C081-4C06-9A4E-E6B72EAE7904}" type="slidenum">
              <a:rPr lang="tr-TR" smtClean="0"/>
              <a:t>‹#›</a:t>
            </a:fld>
            <a:endParaRPr lang="tr-TR"/>
          </a:p>
        </p:txBody>
      </p:sp>
    </p:spTree>
    <p:extLst>
      <p:ext uri="{BB962C8B-B14F-4D97-AF65-F5344CB8AC3E}">
        <p14:creationId xmlns:p14="http://schemas.microsoft.com/office/powerpoint/2010/main" val="5639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a:t>
            </a:r>
          </a:p>
        </p:txBody>
      </p:sp>
      <p:sp>
        <p:nvSpPr>
          <p:cNvPr id="6" name="Content Placeholder 5"/>
          <p:cNvSpPr>
            <a:spLocks noGrp="1"/>
          </p:cNvSpPr>
          <p:nvPr>
            <p:ph sz="quarter" idx="4"/>
          </p:nvPr>
        </p:nvSpPr>
        <p:spPr>
          <a:xfrm>
            <a:off x="599088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DC41654-C728-42F3-B1EF-52357459F2FB}" type="datetimeFigureOut">
              <a:rPr lang="tr-TR" smtClean="0"/>
              <a:t>25.02.2021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D6E066-C081-4C06-9A4E-E6B72EAE7904}" type="slidenum">
              <a:rPr lang="tr-TR" smtClean="0"/>
              <a:t>‹#›</a:t>
            </a:fld>
            <a:endParaRPr lang="tr-TR"/>
          </a:p>
        </p:txBody>
      </p:sp>
    </p:spTree>
    <p:extLst>
      <p:ext uri="{BB962C8B-B14F-4D97-AF65-F5344CB8AC3E}">
        <p14:creationId xmlns:p14="http://schemas.microsoft.com/office/powerpoint/2010/main" val="234214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DC41654-C728-42F3-B1EF-52357459F2FB}" type="datetimeFigureOut">
              <a:rPr lang="tr-TR" smtClean="0"/>
              <a:t>25.02.2021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8D6E066-C081-4C06-9A4E-E6B72EAE7904}" type="slidenum">
              <a:rPr lang="tr-TR" smtClean="0"/>
              <a:t>‹#›</a:t>
            </a:fld>
            <a:endParaRPr lang="tr-TR"/>
          </a:p>
        </p:txBody>
      </p:sp>
    </p:spTree>
    <p:extLst>
      <p:ext uri="{BB962C8B-B14F-4D97-AF65-F5344CB8AC3E}">
        <p14:creationId xmlns:p14="http://schemas.microsoft.com/office/powerpoint/2010/main" val="195101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41654-C728-42F3-B1EF-52357459F2FB}" type="datetimeFigureOut">
              <a:rPr lang="tr-TR" smtClean="0"/>
              <a:t>25.02.2021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8D6E066-C081-4C06-9A4E-E6B72EAE7904}" type="slidenum">
              <a:rPr lang="tr-TR" smtClean="0"/>
              <a:t>‹#›</a:t>
            </a:fld>
            <a:endParaRPr lang="tr-TR"/>
          </a:p>
        </p:txBody>
      </p:sp>
    </p:spTree>
    <p:extLst>
      <p:ext uri="{BB962C8B-B14F-4D97-AF65-F5344CB8AC3E}">
        <p14:creationId xmlns:p14="http://schemas.microsoft.com/office/powerpoint/2010/main" val="6658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DC41654-C728-42F3-B1EF-52357459F2FB}" type="datetimeFigureOut">
              <a:rPr lang="tr-TR" smtClean="0"/>
              <a:t>25.02.2021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D6E066-C081-4C06-9A4E-E6B72EAE7904}" type="slidenum">
              <a:rPr lang="tr-TR" smtClean="0"/>
              <a:t>‹#›</a:t>
            </a:fld>
            <a:endParaRPr lang="tr-TR"/>
          </a:p>
        </p:txBody>
      </p:sp>
    </p:spTree>
    <p:extLst>
      <p:ext uri="{BB962C8B-B14F-4D97-AF65-F5344CB8AC3E}">
        <p14:creationId xmlns:p14="http://schemas.microsoft.com/office/powerpoint/2010/main" val="33346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DC41654-C728-42F3-B1EF-52357459F2FB}" type="datetimeFigureOut">
              <a:rPr lang="tr-TR" smtClean="0"/>
              <a:t>25.02.2021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D6E066-C081-4C06-9A4E-E6B72EAE7904}"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80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DC41654-C728-42F3-B1EF-52357459F2FB}" type="datetimeFigureOut">
              <a:rPr lang="tr-TR" smtClean="0"/>
              <a:t>25.02.2021</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D6E066-C081-4C06-9A4E-E6B72EAE7904}" type="slidenum">
              <a:rPr lang="tr-TR" smtClean="0"/>
              <a:t>‹#›</a:t>
            </a:fld>
            <a:endParaRPr lang="tr-T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032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ÇOCUK VE SORUMLULUK</a:t>
            </a:r>
            <a:endParaRPr lang="tr-TR" dirty="0"/>
          </a:p>
        </p:txBody>
      </p:sp>
      <p:sp>
        <p:nvSpPr>
          <p:cNvPr id="3" name="Alt Başlık 2"/>
          <p:cNvSpPr>
            <a:spLocks noGrp="1"/>
          </p:cNvSpPr>
          <p:nvPr>
            <p:ph type="subTitle" idx="1"/>
          </p:nvPr>
        </p:nvSpPr>
        <p:spPr/>
        <p:txBody>
          <a:bodyPr/>
          <a:lstStyle/>
          <a:p>
            <a:r>
              <a:rPr lang="tr-TR" dirty="0" smtClean="0"/>
              <a:t>ŞEHİT EMRAH SAĞAZ İLKOKULU REHBERLİK </a:t>
            </a:r>
            <a:r>
              <a:rPr lang="tr-TR" dirty="0" smtClean="0"/>
              <a:t>ve </a:t>
            </a:r>
            <a:r>
              <a:rPr lang="tr-TR" dirty="0" smtClean="0"/>
              <a:t>PSİKOLOJİK DANIŞMA </a:t>
            </a:r>
            <a:r>
              <a:rPr lang="tr-TR" dirty="0" smtClean="0"/>
              <a:t>SERVİSİ</a:t>
            </a:r>
            <a:endParaRPr lang="tr-TR" dirty="0"/>
          </a:p>
        </p:txBody>
      </p:sp>
    </p:spTree>
    <p:extLst>
      <p:ext uri="{BB962C8B-B14F-4D97-AF65-F5344CB8AC3E}">
        <p14:creationId xmlns:p14="http://schemas.microsoft.com/office/powerpoint/2010/main" val="284495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1005840"/>
            <a:ext cx="9720073" cy="4023360"/>
          </a:xfrm>
        </p:spPr>
        <p:txBody>
          <a:bodyPr>
            <a:normAutofit/>
          </a:bodyPr>
          <a:lstStyle/>
          <a:p>
            <a:pPr>
              <a:lnSpc>
                <a:spcPct val="100000"/>
              </a:lnSpc>
            </a:pPr>
            <a:r>
              <a:rPr lang="tr-TR" altLang="tr-TR" sz="2600" b="1" dirty="0" smtClean="0"/>
              <a:t>Çocuğunuzun </a:t>
            </a:r>
            <a:r>
              <a:rPr lang="tr-TR" altLang="tr-TR" sz="2600" b="1" dirty="0"/>
              <a:t>adına düşünmek yerine, kendi başına düşünmesini sağlayın. </a:t>
            </a:r>
            <a:endParaRPr lang="tr-TR" altLang="tr-TR" sz="2600" b="1" dirty="0" smtClean="0"/>
          </a:p>
          <a:p>
            <a:pPr>
              <a:lnSpc>
                <a:spcPct val="100000"/>
              </a:lnSpc>
            </a:pPr>
            <a:r>
              <a:rPr lang="tr-TR" altLang="tr-TR" sz="2600" dirty="0" smtClean="0"/>
              <a:t>Sorununu </a:t>
            </a:r>
            <a:r>
              <a:rPr lang="tr-TR" altLang="tr-TR" sz="2600" dirty="0"/>
              <a:t>çözmek yerine, kendi sorununu çözmesine fırsat vermeniz, çocuğunuzun sorumluluk duygusunu geliştirecektir.</a:t>
            </a:r>
          </a:p>
          <a:p>
            <a:pPr>
              <a:lnSpc>
                <a:spcPct val="100000"/>
              </a:lnSpc>
            </a:pPr>
            <a:endParaRPr lang="tr-TR" sz="2500" dirty="0"/>
          </a:p>
        </p:txBody>
      </p:sp>
      <p:pic>
        <p:nvPicPr>
          <p:cNvPr id="6148" name="Picture 4" descr="Cute adorable kids doing housework chores at hom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751" t="5336" r="581" b="37118"/>
          <a:stretch/>
        </p:blipFill>
        <p:spPr bwMode="auto">
          <a:xfrm>
            <a:off x="2432304" y="3191256"/>
            <a:ext cx="6181343" cy="340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1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1124712"/>
            <a:ext cx="9720073" cy="4023360"/>
          </a:xfrm>
        </p:spPr>
        <p:txBody>
          <a:bodyPr/>
          <a:lstStyle/>
          <a:p>
            <a:pPr>
              <a:lnSpc>
                <a:spcPct val="100000"/>
              </a:lnSpc>
              <a:buFontTx/>
              <a:buNone/>
            </a:pPr>
            <a:r>
              <a:rPr lang="tr-TR" altLang="tr-TR" sz="2400" b="1" dirty="0" smtClean="0">
                <a:latin typeface="Verdana" panose="020B0604030504040204" pitchFamily="34" charset="0"/>
              </a:rPr>
              <a:t> </a:t>
            </a:r>
            <a:r>
              <a:rPr lang="tr-TR" altLang="tr-TR" sz="2600" b="1" dirty="0" smtClean="0"/>
              <a:t>Çocuğunuzun deneyim ve girişimlerindeki yanlışları, sorunları kırıcı biçimde eleştirmeyin.</a:t>
            </a:r>
          </a:p>
          <a:p>
            <a:pPr>
              <a:lnSpc>
                <a:spcPct val="100000"/>
              </a:lnSpc>
              <a:buFontTx/>
              <a:buNone/>
            </a:pPr>
            <a:r>
              <a:rPr lang="tr-TR" altLang="tr-TR" sz="2600" dirty="0" smtClean="0"/>
              <a:t> Çocuğunuza sevildiğini, istendiğini ve sizin için önemli olduğunu hissettirin.</a:t>
            </a:r>
          </a:p>
          <a:p>
            <a:pPr>
              <a:lnSpc>
                <a:spcPct val="100000"/>
              </a:lnSpc>
              <a:buFontTx/>
              <a:buNone/>
            </a:pPr>
            <a:r>
              <a:rPr lang="tr-TR" altLang="tr-TR" sz="2600" dirty="0" smtClean="0"/>
              <a:t> Çocuğunuza iyi davranmanız ve yumuşak bir sesle konuşun.</a:t>
            </a:r>
          </a:p>
          <a:p>
            <a:pPr>
              <a:buFontTx/>
              <a:buNone/>
            </a:pPr>
            <a:endParaRPr lang="tr-TR" dirty="0"/>
          </a:p>
        </p:txBody>
      </p:sp>
      <p:pic>
        <p:nvPicPr>
          <p:cNvPr id="2050" name="Picture 2" descr="Aile Anne Baba - Pixabay'de ücretsiz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1503" y="3136392"/>
            <a:ext cx="3758057" cy="369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7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6" y="1097280"/>
            <a:ext cx="9720073" cy="4023360"/>
          </a:xfrm>
        </p:spPr>
        <p:txBody>
          <a:bodyPr/>
          <a:lstStyle/>
          <a:p>
            <a:pPr fontAlgn="base"/>
            <a:r>
              <a:rPr lang="tr-TR" sz="2600" b="1" dirty="0" smtClean="0"/>
              <a:t>Çocuğunuza model olun.</a:t>
            </a:r>
            <a:endParaRPr lang="tr-TR" sz="2600" b="1" dirty="0"/>
          </a:p>
          <a:p>
            <a:pPr fontAlgn="base"/>
            <a:r>
              <a:rPr lang="tr-TR" sz="2600" dirty="0"/>
              <a:t>Çocuklar gözlemleyerek her yaptığınızı kopyalama eğiliminde </a:t>
            </a:r>
            <a:r>
              <a:rPr lang="tr-TR" sz="2600" dirty="0" smtClean="0"/>
              <a:t>olurlar. Sizin yaptığınız davranışların aynılarını ya da benzerlerini yaparlar. </a:t>
            </a:r>
            <a:r>
              <a:rPr lang="tr-TR" sz="2600" dirty="0"/>
              <a:t>Bu nedenle çocuklarınızdan sergilemelerini beklediğiniz her davranış için onlara olumlu modeller olarak yol gösterme noktasında sorumluluk sahibi olmanız çok önemlidir.</a:t>
            </a:r>
          </a:p>
          <a:p>
            <a:endParaRPr lang="tr-TR" dirty="0"/>
          </a:p>
        </p:txBody>
      </p:sp>
      <p:pic>
        <p:nvPicPr>
          <p:cNvPr id="4" name="Picture 10" descr="Çocuklarla birlikte ev toplamak | Uykusuz Anneler Kulüb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873" y="3535973"/>
            <a:ext cx="4133024" cy="312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6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İyi günler dileriz</a:t>
            </a:r>
            <a:endParaRPr lang="tr-TR" dirty="0"/>
          </a:p>
        </p:txBody>
      </p:sp>
      <p:sp>
        <p:nvSpPr>
          <p:cNvPr id="4" name="Alt Başlık 2"/>
          <p:cNvSpPr>
            <a:spLocks noGrp="1"/>
          </p:cNvSpPr>
          <p:nvPr>
            <p:ph type="subTitle" idx="1"/>
          </p:nvPr>
        </p:nvSpPr>
        <p:spPr/>
        <p:txBody>
          <a:bodyPr/>
          <a:lstStyle/>
          <a:p>
            <a:r>
              <a:rPr lang="tr-TR" dirty="0" smtClean="0"/>
              <a:t>ŞEHİT EMRAH SAĞAZ İLKOKULU REHBERLİK </a:t>
            </a:r>
            <a:r>
              <a:rPr lang="tr-TR" dirty="0" smtClean="0"/>
              <a:t>ve </a:t>
            </a:r>
            <a:r>
              <a:rPr lang="tr-TR" dirty="0" smtClean="0"/>
              <a:t>PSİKOLOJİK DANIŞMA </a:t>
            </a:r>
            <a:r>
              <a:rPr lang="tr-TR" dirty="0" smtClean="0"/>
              <a:t>SERVİSİ</a:t>
            </a:r>
            <a:endParaRPr lang="tr-TR" dirty="0"/>
          </a:p>
        </p:txBody>
      </p:sp>
    </p:spTree>
    <p:extLst>
      <p:ext uri="{BB962C8B-B14F-4D97-AF65-F5344CB8AC3E}">
        <p14:creationId xmlns:p14="http://schemas.microsoft.com/office/powerpoint/2010/main" val="242700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Sorumluluk nedir?</a:t>
            </a:r>
            <a:endParaRPr lang="tr-TR" dirty="0"/>
          </a:p>
        </p:txBody>
      </p:sp>
      <p:sp>
        <p:nvSpPr>
          <p:cNvPr id="3" name="İçerik Yer Tutucusu 2"/>
          <p:cNvSpPr>
            <a:spLocks noGrp="1"/>
          </p:cNvSpPr>
          <p:nvPr>
            <p:ph idx="1"/>
          </p:nvPr>
        </p:nvSpPr>
        <p:spPr>
          <a:xfrm>
            <a:off x="841248" y="2450592"/>
            <a:ext cx="3922775" cy="4023360"/>
          </a:xfrm>
        </p:spPr>
        <p:txBody>
          <a:bodyPr>
            <a:normAutofit/>
          </a:bodyPr>
          <a:lstStyle/>
          <a:p>
            <a:r>
              <a:rPr lang="tr-TR" sz="2600" dirty="0" smtClean="0"/>
              <a:t>Sorumluluk; kendimize ve çevremize karşı görevlerimizi ve yükümlülüklerimizi zamanında yerine getirme zorunluluğu anlamına gelir.</a:t>
            </a:r>
          </a:p>
        </p:txBody>
      </p:sp>
      <p:pic>
        <p:nvPicPr>
          <p:cNvPr id="10242" name="Picture 2" descr="Carrying Responsibility - Office Businessman Employee Cartoon Ve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12"/>
          <a:stretch/>
        </p:blipFill>
        <p:spPr bwMode="auto">
          <a:xfrm>
            <a:off x="4764023" y="1892808"/>
            <a:ext cx="3127121" cy="394955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854568" y="2421037"/>
            <a:ext cx="3840480" cy="2893100"/>
          </a:xfrm>
          <a:prstGeom prst="rect">
            <a:avLst/>
          </a:prstGeom>
        </p:spPr>
        <p:txBody>
          <a:bodyPr wrap="square">
            <a:spAutoFit/>
          </a:bodyPr>
          <a:lstStyle/>
          <a:p>
            <a:r>
              <a:rPr lang="tr-TR" sz="2600" dirty="0"/>
              <a:t>Sorumluluk bilinci kazanmanın ilk basamağı ailede başlar. Anne babanın çocuğuna bu bilinci kazandırırken dikkat etmesi gereken bazı noktalar vardır.</a:t>
            </a:r>
          </a:p>
        </p:txBody>
      </p:sp>
    </p:spTree>
    <p:extLst>
      <p:ext uri="{BB962C8B-B14F-4D97-AF65-F5344CB8AC3E}">
        <p14:creationId xmlns:p14="http://schemas.microsoft.com/office/powerpoint/2010/main" val="420208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243584"/>
            <a:ext cx="9720073" cy="4023360"/>
          </a:xfrm>
        </p:spPr>
        <p:txBody>
          <a:bodyPr>
            <a:normAutofit/>
          </a:bodyPr>
          <a:lstStyle/>
          <a:p>
            <a:r>
              <a:rPr lang="tr-TR" sz="2600" b="1" dirty="0" smtClean="0"/>
              <a:t>Öncelikle içinde bulunulan aile tutumu çok önemlidir.</a:t>
            </a:r>
          </a:p>
          <a:p>
            <a:r>
              <a:rPr lang="tr-TR" sz="2600" dirty="0" smtClean="0"/>
              <a:t>Demokratik aile ortamına sahip olmak, evde çocuğun sınırlarının net bir şekilde çizilmesi ve bu sınırlar içinde seçme hakkı tanınmasıdır. Böyle bir aile ortamında yaşayan çocuk hem kendini güvende hisseder hem de seçme hakkına sahip bir birey olarak gelişir. Anne baba ile güvene dayalı güçlü bir bağ kurar.</a:t>
            </a:r>
            <a:endParaRPr lang="tr-TR" sz="2600" dirty="0"/>
          </a:p>
        </p:txBody>
      </p:sp>
      <p:pic>
        <p:nvPicPr>
          <p:cNvPr id="9218" name="Picture 2" descr="Parents Happ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887" y="3255264"/>
            <a:ext cx="3355721" cy="335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6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1" y="1143000"/>
            <a:ext cx="8394192" cy="4023360"/>
          </a:xfrm>
        </p:spPr>
        <p:txBody>
          <a:bodyPr>
            <a:normAutofit/>
          </a:bodyPr>
          <a:lstStyle/>
          <a:p>
            <a:r>
              <a:rPr lang="tr-TR" sz="2600" b="1" dirty="0" smtClean="0"/>
              <a:t>Çocuğunuzun hangi gelişim döneminde olduğu, neyi yapabildiği önemlidir. </a:t>
            </a:r>
          </a:p>
          <a:p>
            <a:r>
              <a:rPr lang="tr-TR" sz="2600" dirty="0" smtClean="0"/>
              <a:t>Gelişim dönemlerine uygun sorumlulukları yerine getirebilmesi önemlidir. Çocuğunuzun beceri düzeyi hakkında bilgi sahibi olmak için bol bol gözlem yapılmalıdır.</a:t>
            </a:r>
          </a:p>
          <a:p>
            <a:r>
              <a:rPr lang="tr-TR" sz="2600" dirty="0"/>
              <a:t>Örneğin; </a:t>
            </a:r>
            <a:r>
              <a:rPr lang="tr-TR" sz="2600" dirty="0" smtClean="0"/>
              <a:t>3 </a:t>
            </a:r>
            <a:r>
              <a:rPr lang="tr-TR" sz="2600" dirty="0"/>
              <a:t>yaşındaki bir çocuktan dağıttığı tüm odayı toplamasını beklemek uygun bir sorumluluk değildir. Bunun yerine dağıttığı oyuncakları sepetlerine basket atarak toplamasını beklemek, yaş ve beceri gelişim düzeyine uygun bir sorumluluktur. </a:t>
            </a:r>
          </a:p>
        </p:txBody>
      </p:sp>
      <p:pic>
        <p:nvPicPr>
          <p:cNvPr id="2050" name="Picture 2" descr="Teaching Your Child about Responsibility &amp; Respect - Positi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900" y="3154680"/>
            <a:ext cx="3150044" cy="346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7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568" y="1024128"/>
            <a:ext cx="9720073" cy="5129784"/>
          </a:xfrm>
        </p:spPr>
        <p:txBody>
          <a:bodyPr>
            <a:normAutofit fontScale="92500" lnSpcReduction="10000"/>
          </a:bodyPr>
          <a:lstStyle/>
          <a:p>
            <a:r>
              <a:rPr lang="tr-TR" sz="2400" b="1" dirty="0"/>
              <a:t>4-5 Yaş Çocuğunun </a:t>
            </a:r>
            <a:r>
              <a:rPr lang="tr-TR" sz="2400" b="1" dirty="0" smtClean="0"/>
              <a:t>Alabileceği </a:t>
            </a:r>
            <a:r>
              <a:rPr lang="tr-TR" sz="2400" b="1" dirty="0"/>
              <a:t>Sorumluluklar</a:t>
            </a:r>
            <a:endParaRPr lang="tr-TR" sz="2400" dirty="0"/>
          </a:p>
          <a:p>
            <a:pPr>
              <a:lnSpc>
                <a:spcPct val="110000"/>
              </a:lnSpc>
              <a:buFont typeface="Arial" panose="020B0604020202020204" pitchFamily="34" charset="0"/>
              <a:buChar char="•"/>
            </a:pPr>
            <a:r>
              <a:rPr lang="tr-TR" sz="2400" dirty="0" smtClean="0"/>
              <a:t> Yemek </a:t>
            </a:r>
            <a:r>
              <a:rPr lang="tr-TR" sz="2400" dirty="0"/>
              <a:t>hazırlamada yardımcı olmak</a:t>
            </a:r>
          </a:p>
          <a:p>
            <a:pPr>
              <a:lnSpc>
                <a:spcPct val="110000"/>
              </a:lnSpc>
              <a:buFont typeface="Arial" panose="020B0604020202020204" pitchFamily="34" charset="0"/>
              <a:buChar char="•"/>
            </a:pPr>
            <a:r>
              <a:rPr lang="tr-TR" sz="2400" dirty="0" smtClean="0"/>
              <a:t> Havluları </a:t>
            </a:r>
            <a:r>
              <a:rPr lang="tr-TR" sz="2400" dirty="0"/>
              <a:t>katlamak</a:t>
            </a:r>
          </a:p>
          <a:p>
            <a:pPr>
              <a:lnSpc>
                <a:spcPct val="110000"/>
              </a:lnSpc>
              <a:buFont typeface="Arial" panose="020B0604020202020204" pitchFamily="34" charset="0"/>
              <a:buChar char="•"/>
            </a:pPr>
            <a:r>
              <a:rPr lang="tr-TR" sz="2400" dirty="0" smtClean="0"/>
              <a:t> Kendi </a:t>
            </a:r>
            <a:r>
              <a:rPr lang="tr-TR" sz="2400" dirty="0"/>
              <a:t>kıyafetlerini seçmek, giyinmek ve soyunmak</a:t>
            </a:r>
          </a:p>
          <a:p>
            <a:pPr>
              <a:lnSpc>
                <a:spcPct val="110000"/>
              </a:lnSpc>
              <a:buFont typeface="Arial" panose="020B0604020202020204" pitchFamily="34" charset="0"/>
              <a:buChar char="•"/>
            </a:pPr>
            <a:r>
              <a:rPr lang="tr-TR" sz="2400" dirty="0" smtClean="0"/>
              <a:t> Alınan </a:t>
            </a:r>
            <a:r>
              <a:rPr lang="tr-TR" sz="2400" dirty="0"/>
              <a:t>yiyecekleri buzdolabına yerleştirmek</a:t>
            </a:r>
          </a:p>
          <a:p>
            <a:pPr>
              <a:lnSpc>
                <a:spcPct val="110000"/>
              </a:lnSpc>
              <a:buFont typeface="Arial" panose="020B0604020202020204" pitchFamily="34" charset="0"/>
              <a:buChar char="•"/>
            </a:pPr>
            <a:r>
              <a:rPr lang="tr-TR" sz="2400" dirty="0" smtClean="0"/>
              <a:t> Çorapları </a:t>
            </a:r>
            <a:r>
              <a:rPr lang="tr-TR" sz="2400" dirty="0"/>
              <a:t>alçak bir yere asmak</a:t>
            </a:r>
          </a:p>
          <a:p>
            <a:pPr>
              <a:lnSpc>
                <a:spcPct val="110000"/>
              </a:lnSpc>
              <a:buFont typeface="Arial" panose="020B0604020202020204" pitchFamily="34" charset="0"/>
              <a:buChar char="•"/>
            </a:pPr>
            <a:r>
              <a:rPr lang="tr-TR" sz="2400" dirty="0" smtClean="0"/>
              <a:t> Renkli </a:t>
            </a:r>
            <a:r>
              <a:rPr lang="tr-TR" sz="2400" dirty="0"/>
              <a:t>çorapları eşlemek</a:t>
            </a:r>
          </a:p>
          <a:p>
            <a:pPr>
              <a:lnSpc>
                <a:spcPct val="110000"/>
              </a:lnSpc>
              <a:buFont typeface="Arial" panose="020B0604020202020204" pitchFamily="34" charset="0"/>
              <a:buChar char="•"/>
            </a:pPr>
            <a:r>
              <a:rPr lang="tr-TR" sz="2400" dirty="0" smtClean="0"/>
              <a:t> Alışveriş </a:t>
            </a:r>
            <a:r>
              <a:rPr lang="tr-TR" sz="2400" dirty="0"/>
              <a:t>yapılırken yardımcı </a:t>
            </a:r>
            <a:r>
              <a:rPr lang="tr-TR" sz="2400" dirty="0" smtClean="0"/>
              <a:t>olmak</a:t>
            </a:r>
          </a:p>
          <a:p>
            <a:pPr>
              <a:lnSpc>
                <a:spcPct val="110000"/>
              </a:lnSpc>
              <a:buFont typeface="Arial" panose="020B0604020202020204" pitchFamily="34" charset="0"/>
              <a:buChar char="•"/>
            </a:pPr>
            <a:r>
              <a:rPr lang="tr-TR" sz="2400" dirty="0" smtClean="0"/>
              <a:t> Oyuncaklarını toplamak</a:t>
            </a:r>
          </a:p>
          <a:p>
            <a:pPr>
              <a:lnSpc>
                <a:spcPct val="110000"/>
              </a:lnSpc>
              <a:buFont typeface="Arial" panose="020B0604020202020204" pitchFamily="34" charset="0"/>
              <a:buChar char="•"/>
            </a:pPr>
            <a:r>
              <a:rPr lang="tr-TR" sz="2400" dirty="0" smtClean="0"/>
              <a:t> Saçlarını taramak</a:t>
            </a:r>
            <a:endParaRPr lang="tr-TR" sz="2400" dirty="0"/>
          </a:p>
          <a:p>
            <a:endParaRPr lang="tr-TR" dirty="0"/>
          </a:p>
        </p:txBody>
      </p:sp>
      <p:pic>
        <p:nvPicPr>
          <p:cNvPr id="7172" name="Picture 4" descr="孕妈妈跟孩子一起去超市购物的卡通形象设计_漫品购_MG动画短片素材_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840" y="4189508"/>
            <a:ext cx="3796800" cy="23118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ids do housework set Royalty Free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0811" r="31957" b="57520"/>
          <a:stretch/>
        </p:blipFill>
        <p:spPr bwMode="auto">
          <a:xfrm>
            <a:off x="8296140" y="2217126"/>
            <a:ext cx="2414016" cy="246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405" y="1123711"/>
            <a:ext cx="9720073" cy="5152548"/>
          </a:xfrm>
        </p:spPr>
        <p:txBody>
          <a:bodyPr>
            <a:normAutofit fontScale="85000" lnSpcReduction="20000"/>
          </a:bodyPr>
          <a:lstStyle/>
          <a:p>
            <a:pPr>
              <a:lnSpc>
                <a:spcPct val="120000"/>
              </a:lnSpc>
            </a:pPr>
            <a:r>
              <a:rPr lang="tr-TR" sz="2600" b="1" dirty="0"/>
              <a:t>6-7 Yaş Çocuğunun </a:t>
            </a:r>
            <a:r>
              <a:rPr lang="tr-TR" sz="2600" b="1" dirty="0" smtClean="0"/>
              <a:t>Alabileceği </a:t>
            </a:r>
            <a:r>
              <a:rPr lang="tr-TR" sz="2600" b="1" dirty="0"/>
              <a:t>Sorumluluklar</a:t>
            </a:r>
            <a:endParaRPr lang="tr-TR" sz="2600" dirty="0"/>
          </a:p>
          <a:p>
            <a:pPr>
              <a:lnSpc>
                <a:spcPct val="120000"/>
              </a:lnSpc>
              <a:buFont typeface="Arial" panose="020B0604020202020204" pitchFamily="34" charset="0"/>
              <a:buChar char="•"/>
            </a:pPr>
            <a:r>
              <a:rPr lang="tr-TR" sz="2600" dirty="0" smtClean="0"/>
              <a:t> Evcil hayvanını beslemek</a:t>
            </a:r>
            <a:endParaRPr lang="tr-TR" sz="2600" dirty="0"/>
          </a:p>
          <a:p>
            <a:pPr>
              <a:lnSpc>
                <a:spcPct val="120000"/>
              </a:lnSpc>
              <a:buFont typeface="Arial" panose="020B0604020202020204" pitchFamily="34" charset="0"/>
              <a:buChar char="•"/>
            </a:pPr>
            <a:r>
              <a:rPr lang="tr-TR" sz="2600" dirty="0" smtClean="0"/>
              <a:t> Yatağını </a:t>
            </a:r>
            <a:r>
              <a:rPr lang="tr-TR" sz="2600" dirty="0"/>
              <a:t>yapmak</a:t>
            </a:r>
          </a:p>
          <a:p>
            <a:pPr>
              <a:lnSpc>
                <a:spcPct val="120000"/>
              </a:lnSpc>
              <a:buFont typeface="Arial" panose="020B0604020202020204" pitchFamily="34" charset="0"/>
              <a:buChar char="•"/>
            </a:pPr>
            <a:r>
              <a:rPr lang="tr-TR" sz="2600" dirty="0" smtClean="0"/>
              <a:t> Çöpü </a:t>
            </a:r>
            <a:r>
              <a:rPr lang="tr-TR" sz="2600" dirty="0"/>
              <a:t>dışarı çıkarmak</a:t>
            </a:r>
          </a:p>
          <a:p>
            <a:pPr>
              <a:lnSpc>
                <a:spcPct val="120000"/>
              </a:lnSpc>
              <a:buFont typeface="Arial" panose="020B0604020202020204" pitchFamily="34" charset="0"/>
              <a:buChar char="•"/>
            </a:pPr>
            <a:r>
              <a:rPr lang="tr-TR" sz="2600" dirty="0" smtClean="0"/>
              <a:t> Sabah </a:t>
            </a:r>
            <a:r>
              <a:rPr lang="tr-TR" sz="2600" dirty="0"/>
              <a:t>gazeteyi kapıdan almak</a:t>
            </a:r>
          </a:p>
          <a:p>
            <a:pPr>
              <a:lnSpc>
                <a:spcPct val="120000"/>
              </a:lnSpc>
              <a:buFont typeface="Arial" panose="020B0604020202020204" pitchFamily="34" charset="0"/>
              <a:buChar char="•"/>
            </a:pPr>
            <a:r>
              <a:rPr lang="tr-TR" sz="2600" dirty="0" smtClean="0"/>
              <a:t> Çamaşırları </a:t>
            </a:r>
            <a:r>
              <a:rPr lang="tr-TR" sz="2600" dirty="0"/>
              <a:t>katlamak</a:t>
            </a:r>
          </a:p>
          <a:p>
            <a:pPr>
              <a:lnSpc>
                <a:spcPct val="120000"/>
              </a:lnSpc>
              <a:buFont typeface="Arial" panose="020B0604020202020204" pitchFamily="34" charset="0"/>
              <a:buChar char="•"/>
            </a:pPr>
            <a:r>
              <a:rPr lang="tr-TR" sz="2600" dirty="0" smtClean="0"/>
              <a:t> Sofrayı </a:t>
            </a:r>
            <a:r>
              <a:rPr lang="tr-TR" sz="2600" dirty="0"/>
              <a:t>toplamada yardımcı olmak</a:t>
            </a:r>
          </a:p>
          <a:p>
            <a:pPr>
              <a:lnSpc>
                <a:spcPct val="120000"/>
              </a:lnSpc>
              <a:buFont typeface="Arial" panose="020B0604020202020204" pitchFamily="34" charset="0"/>
              <a:buChar char="•"/>
            </a:pPr>
            <a:r>
              <a:rPr lang="tr-TR" sz="2600" dirty="0" smtClean="0"/>
              <a:t> Alışveriş </a:t>
            </a:r>
            <a:r>
              <a:rPr lang="tr-TR" sz="2600" dirty="0"/>
              <a:t>listesini takip etme</a:t>
            </a:r>
          </a:p>
          <a:p>
            <a:pPr>
              <a:lnSpc>
                <a:spcPct val="120000"/>
              </a:lnSpc>
              <a:buFont typeface="Arial" panose="020B0604020202020204" pitchFamily="34" charset="0"/>
              <a:buChar char="•"/>
            </a:pPr>
            <a:r>
              <a:rPr lang="tr-TR" sz="2600" dirty="0" smtClean="0"/>
              <a:t> Bitkileri sulamak</a:t>
            </a:r>
          </a:p>
          <a:p>
            <a:pPr>
              <a:lnSpc>
                <a:spcPct val="120000"/>
              </a:lnSpc>
              <a:buFont typeface="Arial" panose="020B0604020202020204" pitchFamily="34" charset="0"/>
              <a:buChar char="•"/>
            </a:pPr>
            <a:r>
              <a:rPr lang="tr-TR" sz="2600" dirty="0" smtClean="0"/>
              <a:t> Sebzeleri yıkamak</a:t>
            </a:r>
            <a:endParaRPr lang="tr-TR" sz="2600" dirty="0"/>
          </a:p>
          <a:p>
            <a:endParaRPr lang="tr-TR" dirty="0"/>
          </a:p>
        </p:txBody>
      </p:sp>
      <p:pic>
        <p:nvPicPr>
          <p:cNvPr id="4102" name="Picture 6" descr="Sorumluluk Vektörler, Grafikleri Ve Çizim - 123RF"/>
          <p:cNvPicPr>
            <a:picLocks noChangeAspect="1" noChangeArrowheads="1"/>
          </p:cNvPicPr>
          <p:nvPr/>
        </p:nvPicPr>
        <p:blipFill rotWithShape="1">
          <a:blip r:embed="rId2">
            <a:extLst>
              <a:ext uri="{28A0092B-C50C-407E-A947-70E740481C1C}">
                <a14:useLocalDpi xmlns:a14="http://schemas.microsoft.com/office/drawing/2010/main" val="0"/>
              </a:ext>
            </a:extLst>
          </a:blip>
          <a:srcRect l="353" t="54320" r="29888"/>
          <a:stretch/>
        </p:blipFill>
        <p:spPr bwMode="auto">
          <a:xfrm>
            <a:off x="8321167" y="1959577"/>
            <a:ext cx="2990088" cy="174040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orumluluk Vektörler, Grafikleri Ve Çizim - 123RF"/>
          <p:cNvPicPr>
            <a:picLocks noChangeAspect="1" noChangeArrowheads="1"/>
          </p:cNvPicPr>
          <p:nvPr/>
        </p:nvPicPr>
        <p:blipFill rotWithShape="1">
          <a:blip r:embed="rId2">
            <a:extLst>
              <a:ext uri="{28A0092B-C50C-407E-A947-70E740481C1C}">
                <a14:useLocalDpi xmlns:a14="http://schemas.microsoft.com/office/drawing/2010/main" val="0"/>
              </a:ext>
            </a:extLst>
          </a:blip>
          <a:srcRect r="49656" b="45280"/>
          <a:stretch/>
        </p:blipFill>
        <p:spPr bwMode="auto">
          <a:xfrm>
            <a:off x="9153398" y="4137755"/>
            <a:ext cx="2157857" cy="225837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evimli kız onu evde beslenen hayvan köpek besleme Clipart Görüntüs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442" y="2151169"/>
            <a:ext cx="1764665" cy="196672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Kids do housework set Royalty Free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50845" r="64906" b="10130"/>
          <a:stretch/>
        </p:blipFill>
        <p:spPr bwMode="auto">
          <a:xfrm>
            <a:off x="5422392" y="4315968"/>
            <a:ext cx="2834767" cy="234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2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5126" y="723578"/>
            <a:ext cx="9720073" cy="5503486"/>
          </a:xfrm>
        </p:spPr>
        <p:txBody>
          <a:bodyPr>
            <a:normAutofit/>
          </a:bodyPr>
          <a:lstStyle/>
          <a:p>
            <a:endParaRPr lang="tr-TR" dirty="0"/>
          </a:p>
          <a:p>
            <a:r>
              <a:rPr lang="tr-TR" b="1" dirty="0"/>
              <a:t>8-9 Yaş Çocuğunun </a:t>
            </a:r>
            <a:r>
              <a:rPr lang="tr-TR" b="1" dirty="0" smtClean="0"/>
              <a:t>Alabileceği </a:t>
            </a:r>
            <a:r>
              <a:rPr lang="tr-TR" b="1" dirty="0"/>
              <a:t>Sorumluluklar</a:t>
            </a:r>
            <a:endParaRPr lang="tr-TR" dirty="0"/>
          </a:p>
          <a:p>
            <a:pPr>
              <a:lnSpc>
                <a:spcPct val="100000"/>
              </a:lnSpc>
              <a:buFont typeface="Arial" panose="020B0604020202020204" pitchFamily="34" charset="0"/>
              <a:buChar char="•"/>
            </a:pPr>
            <a:r>
              <a:rPr lang="tr-TR" dirty="0" smtClean="0"/>
              <a:t> </a:t>
            </a:r>
            <a:r>
              <a:rPr lang="tr-TR" sz="2300" dirty="0" smtClean="0"/>
              <a:t>Sofrayı </a:t>
            </a:r>
            <a:r>
              <a:rPr lang="tr-TR" sz="2300" dirty="0"/>
              <a:t>kurmak/kaldırmak</a:t>
            </a:r>
          </a:p>
          <a:p>
            <a:pPr>
              <a:lnSpc>
                <a:spcPct val="100000"/>
              </a:lnSpc>
              <a:buFont typeface="Arial" panose="020B0604020202020204" pitchFamily="34" charset="0"/>
              <a:buChar char="•"/>
            </a:pPr>
            <a:r>
              <a:rPr lang="tr-TR" sz="2300" dirty="0" smtClean="0"/>
              <a:t> Bulaşık </a:t>
            </a:r>
            <a:r>
              <a:rPr lang="tr-TR" sz="2300" dirty="0"/>
              <a:t>makinesini yerleştirmeye yardım etmek</a:t>
            </a:r>
          </a:p>
          <a:p>
            <a:pPr>
              <a:lnSpc>
                <a:spcPct val="100000"/>
              </a:lnSpc>
              <a:buFont typeface="Arial" panose="020B0604020202020204" pitchFamily="34" charset="0"/>
              <a:buChar char="•"/>
            </a:pPr>
            <a:r>
              <a:rPr lang="tr-TR" sz="2300" dirty="0" smtClean="0"/>
              <a:t> Yemek </a:t>
            </a:r>
            <a:r>
              <a:rPr lang="tr-TR" sz="2300" dirty="0"/>
              <a:t>hazırlamada yaşına ve gelişimine uygun bölümlere yardım etmek</a:t>
            </a:r>
          </a:p>
          <a:p>
            <a:pPr>
              <a:lnSpc>
                <a:spcPct val="100000"/>
              </a:lnSpc>
              <a:buFont typeface="Arial" panose="020B0604020202020204" pitchFamily="34" charset="0"/>
              <a:buChar char="•"/>
            </a:pPr>
            <a:r>
              <a:rPr lang="tr-TR" sz="2300" dirty="0" smtClean="0"/>
              <a:t> Temiz </a:t>
            </a:r>
            <a:r>
              <a:rPr lang="tr-TR" sz="2300" dirty="0"/>
              <a:t>kıyafetleri katlayıp dolaba yerleştirmek</a:t>
            </a:r>
          </a:p>
          <a:p>
            <a:pPr>
              <a:lnSpc>
                <a:spcPct val="100000"/>
              </a:lnSpc>
              <a:buFont typeface="Arial" panose="020B0604020202020204" pitchFamily="34" charset="0"/>
              <a:buChar char="•"/>
            </a:pPr>
            <a:r>
              <a:rPr lang="tr-TR" altLang="tr-TR" sz="2300" dirty="0" smtClean="0"/>
              <a:t> Çekmece </a:t>
            </a:r>
            <a:r>
              <a:rPr lang="tr-TR" altLang="tr-TR" sz="2300" dirty="0"/>
              <a:t>ve dolaplarını temiz ve düzenli tutmak</a:t>
            </a:r>
          </a:p>
          <a:p>
            <a:pPr>
              <a:lnSpc>
                <a:spcPct val="100000"/>
              </a:lnSpc>
              <a:buFont typeface="Arial" panose="020B0604020202020204" pitchFamily="34" charset="0"/>
              <a:buChar char="•"/>
            </a:pPr>
            <a:r>
              <a:rPr lang="tr-TR" altLang="tr-TR" sz="2300" dirty="0" smtClean="0"/>
              <a:t> Kimse </a:t>
            </a:r>
            <a:r>
              <a:rPr lang="tr-TR" altLang="tr-TR" sz="2300" dirty="0"/>
              <a:t>söylemeden okul giysilerini değiştirmek</a:t>
            </a:r>
          </a:p>
          <a:p>
            <a:pPr>
              <a:lnSpc>
                <a:spcPct val="100000"/>
              </a:lnSpc>
              <a:buFont typeface="Arial" panose="020B0604020202020204" pitchFamily="34" charset="0"/>
              <a:buChar char="•"/>
            </a:pPr>
            <a:r>
              <a:rPr lang="tr-TR" altLang="tr-TR" sz="2300" dirty="0" smtClean="0"/>
              <a:t> Kimse </a:t>
            </a:r>
            <a:r>
              <a:rPr lang="tr-TR" altLang="tr-TR" sz="2300" dirty="0"/>
              <a:t>söylemeden derslerini düzenli olarak yapmak </a:t>
            </a:r>
            <a:endParaRPr lang="tr-TR" altLang="tr-TR" sz="2300" i="1" dirty="0"/>
          </a:p>
          <a:p>
            <a:endParaRPr lang="tr-TR" dirty="0"/>
          </a:p>
        </p:txBody>
      </p:sp>
      <p:pic>
        <p:nvPicPr>
          <p:cNvPr id="3074" name="Picture 2" descr="Student Responsibilit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3864" y="3950208"/>
            <a:ext cx="4565397" cy="26135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ipart sırada oturup yazı yazan erkek çocuk | Yeni Slay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6563" y="1228772"/>
            <a:ext cx="2057273" cy="237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8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3000" y="1252728"/>
            <a:ext cx="9720073" cy="4946904"/>
          </a:xfrm>
        </p:spPr>
        <p:txBody>
          <a:bodyPr/>
          <a:lstStyle/>
          <a:p>
            <a:pPr>
              <a:lnSpc>
                <a:spcPct val="100000"/>
              </a:lnSpc>
              <a:buNone/>
            </a:pPr>
            <a:r>
              <a:rPr lang="tr-TR" b="1" dirty="0" smtClean="0"/>
              <a:t>10-12 </a:t>
            </a:r>
            <a:r>
              <a:rPr lang="tr-TR" b="1" dirty="0"/>
              <a:t>Yaş Çocuğunun </a:t>
            </a:r>
            <a:r>
              <a:rPr lang="tr-TR" b="1" dirty="0" smtClean="0"/>
              <a:t>Alabileceği Sorumluluklar</a:t>
            </a:r>
            <a:endParaRPr lang="tr-TR" altLang="tr-TR" dirty="0" smtClean="0"/>
          </a:p>
          <a:p>
            <a:pPr>
              <a:lnSpc>
                <a:spcPct val="100000"/>
              </a:lnSpc>
              <a:buFont typeface="Arial" panose="020B0604020202020204" pitchFamily="34" charset="0"/>
              <a:buChar char="•"/>
            </a:pPr>
            <a:r>
              <a:rPr lang="tr-TR" altLang="tr-TR" dirty="0"/>
              <a:t> </a:t>
            </a:r>
            <a:r>
              <a:rPr lang="tr-TR" altLang="tr-TR" sz="2400" dirty="0" smtClean="0"/>
              <a:t>Bağımsız </a:t>
            </a:r>
            <a:r>
              <a:rPr lang="tr-TR" altLang="tr-TR" sz="2400" dirty="0"/>
              <a:t>olarak kendi ödev programını </a:t>
            </a:r>
            <a:r>
              <a:rPr lang="tr-TR" altLang="tr-TR" sz="2400" dirty="0" smtClean="0"/>
              <a:t>yürütmek </a:t>
            </a:r>
            <a:endParaRPr lang="tr-TR" altLang="tr-TR" sz="2400" dirty="0"/>
          </a:p>
          <a:p>
            <a:pPr>
              <a:lnSpc>
                <a:spcPct val="100000"/>
              </a:lnSpc>
              <a:buFont typeface="Arial" panose="020B0604020202020204" pitchFamily="34" charset="0"/>
              <a:buChar char="•"/>
            </a:pPr>
            <a:r>
              <a:rPr lang="tr-TR" altLang="tr-TR" sz="2400" dirty="0" smtClean="0"/>
              <a:t> </a:t>
            </a:r>
            <a:r>
              <a:rPr lang="tr-TR" altLang="tr-TR" sz="2400" dirty="0"/>
              <a:t>Kendi başına ulaşım araçlarına </a:t>
            </a:r>
            <a:r>
              <a:rPr lang="tr-TR" altLang="tr-TR" sz="2400" dirty="0" smtClean="0"/>
              <a:t>binmek</a:t>
            </a:r>
            <a:endParaRPr lang="tr-TR" altLang="tr-TR" sz="2400" dirty="0"/>
          </a:p>
          <a:p>
            <a:pPr>
              <a:lnSpc>
                <a:spcPct val="100000"/>
              </a:lnSpc>
              <a:buFont typeface="Arial" panose="020B0604020202020204" pitchFamily="34" charset="0"/>
              <a:buChar char="•"/>
            </a:pPr>
            <a:r>
              <a:rPr lang="tr-TR" altLang="tr-TR" sz="2400" dirty="0" smtClean="0"/>
              <a:t> </a:t>
            </a:r>
            <a:r>
              <a:rPr lang="tr-TR" altLang="tr-TR" sz="2400" dirty="0"/>
              <a:t>Toplu yerlerde (kütüphane, tiyatro vb.) gerektiği gibi </a:t>
            </a:r>
            <a:r>
              <a:rPr lang="tr-TR" altLang="tr-TR" sz="2400" dirty="0" smtClean="0"/>
              <a:t>davranmak</a:t>
            </a:r>
            <a:endParaRPr lang="tr-TR" altLang="tr-TR" sz="2400" dirty="0"/>
          </a:p>
          <a:p>
            <a:pPr>
              <a:lnSpc>
                <a:spcPct val="100000"/>
              </a:lnSpc>
              <a:buFont typeface="Arial" panose="020B0604020202020204" pitchFamily="34" charset="0"/>
              <a:buChar char="•"/>
            </a:pPr>
            <a:r>
              <a:rPr lang="tr-TR" altLang="tr-TR" sz="2400" dirty="0" smtClean="0"/>
              <a:t> Kendisine </a:t>
            </a:r>
            <a:r>
              <a:rPr lang="tr-TR" altLang="tr-TR" sz="2400" dirty="0"/>
              <a:t>uygun hobileri bulmak ve </a:t>
            </a:r>
            <a:r>
              <a:rPr lang="tr-TR" altLang="tr-TR" sz="2400" dirty="0" smtClean="0"/>
              <a:t>sürdürmek</a:t>
            </a:r>
          </a:p>
          <a:p>
            <a:pPr>
              <a:lnSpc>
                <a:spcPct val="100000"/>
              </a:lnSpc>
              <a:buFont typeface="Arial" panose="020B0604020202020204" pitchFamily="34" charset="0"/>
              <a:buChar char="•"/>
            </a:pPr>
            <a:r>
              <a:rPr lang="tr-TR" altLang="tr-TR" sz="2400" dirty="0" smtClean="0"/>
              <a:t> Evde temizlik yapılırken yardımcı olmak</a:t>
            </a:r>
          </a:p>
          <a:p>
            <a:pPr>
              <a:lnSpc>
                <a:spcPct val="100000"/>
              </a:lnSpc>
              <a:buFont typeface="Arial" panose="020B0604020202020204" pitchFamily="34" charset="0"/>
              <a:buChar char="•"/>
            </a:pPr>
            <a:r>
              <a:rPr lang="tr-TR" altLang="tr-TR" sz="2400" dirty="0"/>
              <a:t> </a:t>
            </a:r>
            <a:r>
              <a:rPr lang="tr-TR" altLang="tr-TR" sz="2400" dirty="0" smtClean="0"/>
              <a:t>Makineden çıkan çamaşırları askılığa asmak</a:t>
            </a:r>
          </a:p>
          <a:p>
            <a:pPr>
              <a:lnSpc>
                <a:spcPct val="100000"/>
              </a:lnSpc>
              <a:buFont typeface="Arial" panose="020B0604020202020204" pitchFamily="34" charset="0"/>
              <a:buChar char="•"/>
            </a:pPr>
            <a:r>
              <a:rPr lang="tr-TR" altLang="tr-TR" sz="2400" dirty="0"/>
              <a:t> </a:t>
            </a:r>
            <a:r>
              <a:rPr lang="tr-TR" altLang="tr-TR" sz="2400" dirty="0" smtClean="0"/>
              <a:t>Başkalarının eşyalarına saygı göstermek</a:t>
            </a:r>
          </a:p>
          <a:p>
            <a:pPr>
              <a:lnSpc>
                <a:spcPct val="100000"/>
              </a:lnSpc>
              <a:buFont typeface="Arial" panose="020B0604020202020204" pitchFamily="34" charset="0"/>
              <a:buChar char="•"/>
            </a:pPr>
            <a:endParaRPr lang="tr-TR" altLang="tr-TR" dirty="0" smtClean="0"/>
          </a:p>
          <a:p>
            <a:pPr>
              <a:lnSpc>
                <a:spcPct val="100000"/>
              </a:lnSpc>
              <a:buFontTx/>
              <a:buNone/>
            </a:pPr>
            <a:endParaRPr lang="tr-TR" altLang="tr-TR" dirty="0"/>
          </a:p>
          <a:p>
            <a:pPr>
              <a:lnSpc>
                <a:spcPct val="100000"/>
              </a:lnSpc>
            </a:pPr>
            <a:endParaRPr lang="tr-TR" dirty="0"/>
          </a:p>
        </p:txBody>
      </p:sp>
      <p:pic>
        <p:nvPicPr>
          <p:cNvPr id="5126" name="Picture 6" descr="Ev Rutinleri Sildiğine Göre Yapıyor Çocuk Giysi Raf Kurutm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319" y="3374479"/>
            <a:ext cx="3684905" cy="330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1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3272" y="1133856"/>
            <a:ext cx="9720073" cy="4023360"/>
          </a:xfrm>
        </p:spPr>
        <p:txBody>
          <a:bodyPr/>
          <a:lstStyle/>
          <a:p>
            <a:pPr>
              <a:buFontTx/>
              <a:buNone/>
            </a:pPr>
            <a:r>
              <a:rPr lang="tr-TR" altLang="tr-TR" sz="2400" dirty="0" smtClean="0">
                <a:latin typeface="Verdana" panose="020B0604030504040204" pitchFamily="34" charset="0"/>
              </a:rPr>
              <a:t> </a:t>
            </a:r>
            <a:r>
              <a:rPr lang="tr-TR" altLang="tr-TR" sz="2600" b="1" dirty="0" smtClean="0"/>
              <a:t>Sorumluluk </a:t>
            </a:r>
            <a:r>
              <a:rPr lang="tr-TR" altLang="tr-TR" sz="2600" b="1" dirty="0"/>
              <a:t>alma konusunda </a:t>
            </a:r>
            <a:r>
              <a:rPr lang="tr-TR" altLang="tr-TR" sz="2600" b="1" dirty="0" smtClean="0"/>
              <a:t>çocuğunuzun </a:t>
            </a:r>
            <a:r>
              <a:rPr lang="tr-TR" altLang="tr-TR" sz="2600" b="1" dirty="0"/>
              <a:t>gösterdiği çabalara saygı duyun.</a:t>
            </a:r>
          </a:p>
          <a:p>
            <a:pPr>
              <a:buFontTx/>
              <a:buNone/>
            </a:pPr>
            <a:r>
              <a:rPr lang="tr-TR" altLang="tr-TR" sz="2600" dirty="0" smtClean="0"/>
              <a:t> Onu </a:t>
            </a:r>
            <a:r>
              <a:rPr lang="tr-TR" altLang="tr-TR" sz="2600" dirty="0"/>
              <a:t>görev ve sorumluluklarıyla baş başa bırakın.</a:t>
            </a:r>
          </a:p>
          <a:p>
            <a:pPr>
              <a:buFontTx/>
              <a:buNone/>
            </a:pPr>
            <a:r>
              <a:rPr lang="tr-TR" altLang="tr-TR" sz="2600" dirty="0" smtClean="0"/>
              <a:t> </a:t>
            </a:r>
            <a:r>
              <a:rPr lang="tr-TR" altLang="tr-TR" sz="2600" dirty="0"/>
              <a:t>Çocuğun seçim yapmasına izin verin.</a:t>
            </a:r>
          </a:p>
          <a:p>
            <a:endParaRPr lang="tr-TR" dirty="0"/>
          </a:p>
        </p:txBody>
      </p:sp>
      <p:pic>
        <p:nvPicPr>
          <p:cNvPr id="5" name="Picture 2" descr="Girls doing different chores |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991" y="3036895"/>
            <a:ext cx="5427345" cy="358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30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131</TotalTime>
  <Words>509</Words>
  <Application>Microsoft Office PowerPoint</Application>
  <PresentationFormat>Geniş ekran</PresentationFormat>
  <Paragraphs>60</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Tw Cen MT</vt:lpstr>
      <vt:lpstr>Tw Cen MT Condensed</vt:lpstr>
      <vt:lpstr>Verdana</vt:lpstr>
      <vt:lpstr>Wingdings 3</vt:lpstr>
      <vt:lpstr>Entegral</vt:lpstr>
      <vt:lpstr>ÇOCUK VE SORUMLULUK</vt:lpstr>
      <vt:lpstr>Sorumluluk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İyi günler dileriz</vt:lpstr>
    </vt:vector>
  </TitlesOfParts>
  <Company>SolidShare.Net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Progressive</dc:creator>
  <cp:lastModifiedBy>Progressive</cp:lastModifiedBy>
  <cp:revision>13</cp:revision>
  <dcterms:created xsi:type="dcterms:W3CDTF">2020-05-02T11:04:26Z</dcterms:created>
  <dcterms:modified xsi:type="dcterms:W3CDTF">2021-02-25T17:43:10Z</dcterms:modified>
</cp:coreProperties>
</file>