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22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24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633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401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099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59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281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41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92049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148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6093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501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54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92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93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997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48444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ANNE BABA TUTUMLARI</a:t>
            </a:r>
            <a:endParaRPr lang="tr-TR" dirty="0"/>
          </a:p>
        </p:txBody>
      </p:sp>
      <p:sp>
        <p:nvSpPr>
          <p:cNvPr id="3" name="Alt Başlık 2"/>
          <p:cNvSpPr>
            <a:spLocks noGrp="1"/>
          </p:cNvSpPr>
          <p:nvPr>
            <p:ph type="subTitle" idx="1"/>
          </p:nvPr>
        </p:nvSpPr>
        <p:spPr/>
        <p:txBody>
          <a:bodyPr/>
          <a:lstStyle/>
          <a:p>
            <a:r>
              <a:rPr lang="tr-TR" dirty="0" smtClean="0">
                <a:solidFill>
                  <a:schemeClr val="tx1"/>
                </a:solidFill>
              </a:rPr>
              <a:t>ŞEHİT EMRAH SAĞAZ </a:t>
            </a:r>
            <a:r>
              <a:rPr lang="tr-TR" dirty="0" smtClean="0">
                <a:solidFill>
                  <a:schemeClr val="tx1"/>
                </a:solidFill>
              </a:rPr>
              <a:t>İLKOKULU</a:t>
            </a:r>
          </a:p>
          <a:p>
            <a:r>
              <a:rPr lang="tr-TR" dirty="0" smtClean="0">
                <a:solidFill>
                  <a:schemeClr val="tx1"/>
                </a:solidFill>
              </a:rPr>
              <a:t>Rehberlik ve Psikolojik Danışma Servisi</a:t>
            </a:r>
            <a:endParaRPr lang="tr-TR" dirty="0">
              <a:solidFill>
                <a:schemeClr val="tx1"/>
              </a:solidFill>
            </a:endParaRPr>
          </a:p>
        </p:txBody>
      </p:sp>
    </p:spTree>
    <p:extLst>
      <p:ext uri="{BB962C8B-B14F-4D97-AF65-F5344CB8AC3E}">
        <p14:creationId xmlns:p14="http://schemas.microsoft.com/office/powerpoint/2010/main" val="2737323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4036" y="871728"/>
            <a:ext cx="8915400" cy="3777622"/>
          </a:xfrm>
        </p:spPr>
        <p:txBody>
          <a:bodyPr/>
          <a:lstStyle/>
          <a:p>
            <a:pPr marL="0" indent="0">
              <a:buNone/>
              <a:defRPr/>
            </a:pPr>
            <a:r>
              <a:rPr lang="tr-TR" sz="2000" b="1" dirty="0" smtClean="0">
                <a:solidFill>
                  <a:schemeClr val="tx1"/>
                </a:solidFill>
              </a:rPr>
              <a:t>     Aşırı </a:t>
            </a:r>
            <a:r>
              <a:rPr lang="tr-TR" sz="2000" b="1" dirty="0">
                <a:solidFill>
                  <a:schemeClr val="tx1"/>
                </a:solidFill>
              </a:rPr>
              <a:t>Hoşgörülü Tutumla Yetiştirilen Çocuk</a:t>
            </a:r>
            <a:r>
              <a:rPr lang="tr-TR" sz="2000" b="1" dirty="0" smtClean="0">
                <a:solidFill>
                  <a:schemeClr val="tx1"/>
                </a:solidFill>
              </a:rPr>
              <a:t>;</a:t>
            </a:r>
            <a:endParaRPr lang="tr-TR" sz="2000" b="1" dirty="0">
              <a:solidFill>
                <a:schemeClr val="tx1"/>
              </a:solidFill>
            </a:endParaRPr>
          </a:p>
          <a:p>
            <a:pPr>
              <a:buFont typeface="Arial" pitchFamily="34" charset="0"/>
              <a:buChar char="•"/>
              <a:defRPr/>
            </a:pPr>
            <a:r>
              <a:rPr lang="tr-TR" sz="2000" dirty="0">
                <a:solidFill>
                  <a:schemeClr val="tx1"/>
                </a:solidFill>
              </a:rPr>
              <a:t>Kurallara uymakta zorlanabilir.</a:t>
            </a:r>
          </a:p>
          <a:p>
            <a:pPr>
              <a:buFont typeface="Arial" pitchFamily="34" charset="0"/>
              <a:buChar char="•"/>
              <a:defRPr/>
            </a:pPr>
            <a:r>
              <a:rPr lang="tr-TR" sz="2000" dirty="0">
                <a:solidFill>
                  <a:schemeClr val="tx1"/>
                </a:solidFill>
              </a:rPr>
              <a:t>Aşırı kabul veya her şeye izin verme çocuğun şımarmasına neden olabilir ve olgunlaşmasını engelleyebilir.</a:t>
            </a:r>
          </a:p>
          <a:p>
            <a:pPr>
              <a:buFont typeface="Arial" pitchFamily="34" charset="0"/>
              <a:buChar char="•"/>
              <a:defRPr/>
            </a:pPr>
            <a:r>
              <a:rPr lang="tr-TR" sz="2000" dirty="0">
                <a:solidFill>
                  <a:schemeClr val="tx1"/>
                </a:solidFill>
              </a:rPr>
              <a:t>Sorumluluk almakta zorlanabilir ve daha az bağımsız olabilir.</a:t>
            </a:r>
          </a:p>
          <a:p>
            <a:pPr>
              <a:buFont typeface="Arial" pitchFamily="34" charset="0"/>
              <a:buChar char="•"/>
              <a:defRPr/>
            </a:pPr>
            <a:r>
              <a:rPr lang="tr-TR" sz="2000" dirty="0">
                <a:solidFill>
                  <a:schemeClr val="tx1"/>
                </a:solidFill>
              </a:rPr>
              <a:t>İlgi bağımlısı olabilir.</a:t>
            </a:r>
          </a:p>
          <a:p>
            <a:pPr>
              <a:buFont typeface="Arial" pitchFamily="34" charset="0"/>
              <a:buChar char="•"/>
              <a:defRPr/>
            </a:pPr>
            <a:r>
              <a:rPr lang="tr-TR" sz="2000" dirty="0">
                <a:solidFill>
                  <a:schemeClr val="tx1"/>
                </a:solidFill>
              </a:rPr>
              <a:t>İsteklerinin anında olmasını bekleyebilirler.</a:t>
            </a:r>
          </a:p>
          <a:p>
            <a:endParaRPr lang="tr-TR" dirty="0"/>
          </a:p>
        </p:txBody>
      </p:sp>
      <p:pic>
        <p:nvPicPr>
          <p:cNvPr id="1026" name="Picture 2" descr="Disrespectful Chil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639" y="3909761"/>
            <a:ext cx="3931793" cy="244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0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TUTARSIZ- KARARSIZ TUTUM</a:t>
            </a:r>
            <a:endParaRPr lang="tr-TR" dirty="0"/>
          </a:p>
        </p:txBody>
      </p:sp>
      <p:sp>
        <p:nvSpPr>
          <p:cNvPr id="3" name="İçerik Yer Tutucusu 2"/>
          <p:cNvSpPr>
            <a:spLocks noGrp="1"/>
          </p:cNvSpPr>
          <p:nvPr>
            <p:ph idx="1"/>
          </p:nvPr>
        </p:nvSpPr>
        <p:spPr>
          <a:xfrm>
            <a:off x="2223452" y="1878518"/>
            <a:ext cx="8915400" cy="3777622"/>
          </a:xfrm>
        </p:spPr>
        <p:txBody>
          <a:bodyPr>
            <a:normAutofit/>
          </a:bodyPr>
          <a:lstStyle/>
          <a:p>
            <a:r>
              <a:rPr lang="tr-TR" sz="2000" dirty="0" smtClean="0"/>
              <a:t>Tutumlar arasında en olumsuz olanıdır. Bu tutumda ebeveynler baskıcı tutum ile aşırı hoşgörülü tutum arasında gidip gelirler. Ortada bir dengesizlik durumu vardır. </a:t>
            </a:r>
            <a:r>
              <a:rPr lang="tr-TR" sz="2000" dirty="0"/>
              <a:t>Bu dengesizlik ana baba arasındaki görüş ayrılıklarından kaynaklanabileceği gibi, anne ya da babanın gösterdikleri değişken davranış biçimlerinden de kaynaklanabilmektedir.</a:t>
            </a:r>
            <a:r>
              <a:rPr lang="tr-TR" sz="2000" dirty="0" smtClean="0"/>
              <a:t> </a:t>
            </a:r>
            <a:endParaRPr lang="tr-TR" sz="2000" dirty="0"/>
          </a:p>
        </p:txBody>
      </p:sp>
      <p:pic>
        <p:nvPicPr>
          <p:cNvPr id="1026" name="Picture 2" descr="Parents quarrel with child cartoon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0017"/>
          <a:stretch/>
        </p:blipFill>
        <p:spPr bwMode="auto">
          <a:xfrm>
            <a:off x="4572127" y="3767329"/>
            <a:ext cx="3566033" cy="294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9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16644" y="954024"/>
            <a:ext cx="8915400" cy="3777622"/>
          </a:xfrm>
        </p:spPr>
        <p:txBody>
          <a:bodyPr>
            <a:normAutofit/>
          </a:bodyPr>
          <a:lstStyle/>
          <a:p>
            <a:pPr marL="0" indent="0">
              <a:buNone/>
              <a:defRPr/>
            </a:pPr>
            <a:r>
              <a:rPr lang="tr-TR" sz="2000" dirty="0" smtClean="0">
                <a:solidFill>
                  <a:srgbClr val="FF0000"/>
                </a:solidFill>
              </a:rPr>
              <a:t>     </a:t>
            </a:r>
            <a:r>
              <a:rPr lang="tr-TR" sz="2000" b="1" dirty="0" smtClean="0">
                <a:solidFill>
                  <a:schemeClr val="tx1"/>
                </a:solidFill>
              </a:rPr>
              <a:t>Tutarsız </a:t>
            </a:r>
            <a:r>
              <a:rPr lang="tr-TR" sz="2000" b="1" dirty="0">
                <a:solidFill>
                  <a:schemeClr val="tx1"/>
                </a:solidFill>
              </a:rPr>
              <a:t>Tutumla Yetiştirilen Çocuk</a:t>
            </a:r>
            <a:r>
              <a:rPr lang="tr-TR" sz="2000" b="1" dirty="0" smtClean="0">
                <a:solidFill>
                  <a:schemeClr val="tx1"/>
                </a:solidFill>
              </a:rPr>
              <a:t>;</a:t>
            </a:r>
            <a:endParaRPr lang="tr-TR" sz="2000" b="1" dirty="0">
              <a:solidFill>
                <a:schemeClr val="tx1"/>
              </a:solidFill>
            </a:endParaRPr>
          </a:p>
          <a:p>
            <a:pPr>
              <a:buFont typeface="Arial" panose="020B0604020202020204" pitchFamily="34" charset="0"/>
              <a:buChar char="•"/>
              <a:defRPr/>
            </a:pPr>
            <a:r>
              <a:rPr lang="tr-TR" sz="2000" dirty="0">
                <a:solidFill>
                  <a:schemeClr val="tx2">
                    <a:lumMod val="50000"/>
                  </a:schemeClr>
                </a:solidFill>
              </a:rPr>
              <a:t>Karar vermede zorlanabilir.</a:t>
            </a:r>
          </a:p>
          <a:p>
            <a:pPr>
              <a:buFont typeface="Arial" panose="020B0604020202020204" pitchFamily="34" charset="0"/>
              <a:buChar char="•"/>
              <a:defRPr/>
            </a:pPr>
            <a:r>
              <a:rPr lang="tr-TR" sz="2000" dirty="0">
                <a:solidFill>
                  <a:schemeClr val="tx2">
                    <a:lumMod val="50000"/>
                  </a:schemeClr>
                </a:solidFill>
              </a:rPr>
              <a:t>Diğer insanlara da güven duyamaz</a:t>
            </a:r>
            <a:r>
              <a:rPr lang="tr-TR" sz="2000" dirty="0" smtClean="0">
                <a:solidFill>
                  <a:schemeClr val="tx2">
                    <a:lumMod val="50000"/>
                  </a:schemeClr>
                </a:solidFill>
              </a:rPr>
              <a:t>.</a:t>
            </a:r>
          </a:p>
          <a:p>
            <a:pPr>
              <a:buFont typeface="Arial" panose="020B0604020202020204" pitchFamily="34" charset="0"/>
              <a:buChar char="•"/>
              <a:defRPr/>
            </a:pPr>
            <a:r>
              <a:rPr lang="tr-TR" sz="2000" dirty="0"/>
              <a:t>Her durumdan şüphelenir</a:t>
            </a:r>
            <a:r>
              <a:rPr lang="tr-TR" sz="2000" dirty="0" smtClean="0"/>
              <a:t>.</a:t>
            </a:r>
            <a:endParaRPr lang="tr-TR" sz="2000" dirty="0">
              <a:solidFill>
                <a:schemeClr val="tx2">
                  <a:lumMod val="50000"/>
                </a:schemeClr>
              </a:solidFill>
            </a:endParaRPr>
          </a:p>
          <a:p>
            <a:pPr>
              <a:buFont typeface="Arial" panose="020B0604020202020204" pitchFamily="34" charset="0"/>
              <a:buChar char="•"/>
              <a:defRPr/>
            </a:pPr>
            <a:r>
              <a:rPr lang="tr-TR" sz="2000" dirty="0">
                <a:solidFill>
                  <a:schemeClr val="tx2">
                    <a:lumMod val="50000"/>
                  </a:schemeClr>
                </a:solidFill>
              </a:rPr>
              <a:t>Dengesiz, tutarsız, aşırı isyankar ya da boyun eğici birey olarak yetişebilir</a:t>
            </a:r>
            <a:r>
              <a:rPr lang="tr-TR" sz="2000" dirty="0" smtClean="0">
                <a:solidFill>
                  <a:schemeClr val="tx2">
                    <a:lumMod val="50000"/>
                  </a:schemeClr>
                </a:solidFill>
              </a:rPr>
              <a:t>.</a:t>
            </a:r>
            <a:endParaRPr lang="tr-TR" sz="2000" dirty="0">
              <a:solidFill>
                <a:schemeClr val="tx2">
                  <a:lumMod val="50000"/>
                </a:schemeClr>
              </a:solidFill>
            </a:endParaRPr>
          </a:p>
        </p:txBody>
      </p:sp>
      <p:pic>
        <p:nvPicPr>
          <p:cNvPr id="5" name="Resim 4" descr="Quarreling Parents And Crying Son Stock Vector - Illustration of ..."/>
          <p:cNvPicPr/>
          <p:nvPr/>
        </p:nvPicPr>
        <p:blipFill rotWithShape="1">
          <a:blip r:embed="rId2" cstate="print">
            <a:extLst>
              <a:ext uri="{28A0092B-C50C-407E-A947-70E740481C1C}">
                <a14:useLocalDpi xmlns:a14="http://schemas.microsoft.com/office/drawing/2010/main" val="0"/>
              </a:ext>
            </a:extLst>
          </a:blip>
          <a:srcRect b="8679"/>
          <a:stretch/>
        </p:blipFill>
        <p:spPr bwMode="auto">
          <a:xfrm>
            <a:off x="4151693" y="3685032"/>
            <a:ext cx="3794443" cy="2734056"/>
          </a:xfrm>
          <a:prstGeom prst="rect">
            <a:avLst/>
          </a:prstGeom>
          <a:noFill/>
          <a:ln>
            <a:noFill/>
          </a:ln>
        </p:spPr>
      </p:pic>
    </p:spTree>
    <p:extLst>
      <p:ext uri="{BB962C8B-B14F-4D97-AF65-F5344CB8AC3E}">
        <p14:creationId xmlns:p14="http://schemas.microsoft.com/office/powerpoint/2010/main" val="45886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DEMOKRATİK TUTUM</a:t>
            </a:r>
            <a:endParaRPr lang="tr-TR" dirty="0"/>
          </a:p>
        </p:txBody>
      </p:sp>
      <p:sp>
        <p:nvSpPr>
          <p:cNvPr id="3" name="İçerik Yer Tutucusu 2"/>
          <p:cNvSpPr>
            <a:spLocks noGrp="1"/>
          </p:cNvSpPr>
          <p:nvPr>
            <p:ph idx="1"/>
          </p:nvPr>
        </p:nvSpPr>
        <p:spPr>
          <a:xfrm>
            <a:off x="2369756" y="1679448"/>
            <a:ext cx="8915400" cy="3777622"/>
          </a:xfrm>
        </p:spPr>
        <p:txBody>
          <a:bodyPr/>
          <a:lstStyle/>
          <a:p>
            <a:pPr>
              <a:spcBef>
                <a:spcPct val="0"/>
              </a:spcBef>
            </a:pPr>
            <a:r>
              <a:rPr lang="tr-TR" sz="2000" dirty="0">
                <a:solidFill>
                  <a:schemeClr val="tx1"/>
                </a:solidFill>
              </a:rPr>
              <a:t>Anne-baba tutumları arasında </a:t>
            </a:r>
            <a:r>
              <a:rPr lang="tr-TR" sz="2000" b="1" dirty="0">
                <a:solidFill>
                  <a:schemeClr val="tx1"/>
                </a:solidFill>
              </a:rPr>
              <a:t>en sağlıklı </a:t>
            </a:r>
            <a:r>
              <a:rPr lang="tr-TR" sz="2000" dirty="0">
                <a:solidFill>
                  <a:schemeClr val="tx1"/>
                </a:solidFill>
              </a:rPr>
              <a:t>olan bu tutumda çocuklara hoşgörülü, güven verici ve destekleyici yaklaşım </a:t>
            </a:r>
            <a:r>
              <a:rPr lang="tr-TR" sz="2000" dirty="0" smtClean="0">
                <a:solidFill>
                  <a:schemeClr val="tx1"/>
                </a:solidFill>
              </a:rPr>
              <a:t>benimsenir. Bu </a:t>
            </a:r>
            <a:r>
              <a:rPr lang="tr-TR" sz="2000" dirty="0">
                <a:solidFill>
                  <a:schemeClr val="tx1"/>
                </a:solidFill>
              </a:rPr>
              <a:t>tutuma sahip anne babalar, çocuklarına </a:t>
            </a:r>
            <a:r>
              <a:rPr lang="tr-TR" sz="2000" b="1" dirty="0">
                <a:solidFill>
                  <a:schemeClr val="tx1"/>
                </a:solidFill>
              </a:rPr>
              <a:t>sıcak </a:t>
            </a:r>
            <a:r>
              <a:rPr lang="tr-TR" sz="2000" dirty="0">
                <a:solidFill>
                  <a:schemeClr val="tx1"/>
                </a:solidFill>
              </a:rPr>
              <a:t>davranır ve </a:t>
            </a:r>
            <a:r>
              <a:rPr lang="tr-TR" sz="2000" b="1" dirty="0">
                <a:solidFill>
                  <a:schemeClr val="tx1"/>
                </a:solidFill>
              </a:rPr>
              <a:t>koşulsuz saygı ve sevgi </a:t>
            </a:r>
            <a:r>
              <a:rPr lang="tr-TR" sz="2000" dirty="0">
                <a:solidFill>
                  <a:schemeClr val="tx1"/>
                </a:solidFill>
              </a:rPr>
              <a:t>gösterirler</a:t>
            </a:r>
            <a:r>
              <a:rPr lang="tr-TR" sz="2000" dirty="0" smtClean="0">
                <a:solidFill>
                  <a:schemeClr val="tx1"/>
                </a:solidFill>
              </a:rPr>
              <a:t>. </a:t>
            </a:r>
            <a:r>
              <a:rPr lang="tr-TR" altLang="tr-TR" sz="2000" dirty="0">
                <a:solidFill>
                  <a:schemeClr val="tx1"/>
                </a:solidFill>
              </a:rPr>
              <a:t>Çocukların her durumda düşüncelerini belirtmelerini ve </a:t>
            </a:r>
            <a:r>
              <a:rPr lang="tr-TR" altLang="tr-TR" sz="2000" b="1" dirty="0">
                <a:solidFill>
                  <a:schemeClr val="tx1"/>
                </a:solidFill>
              </a:rPr>
              <a:t>paylaşmalarını </a:t>
            </a:r>
            <a:r>
              <a:rPr lang="tr-TR" altLang="tr-TR" sz="2000" dirty="0" smtClean="0">
                <a:solidFill>
                  <a:schemeClr val="tx1"/>
                </a:solidFill>
              </a:rPr>
              <a:t>desteklerler. Anne </a:t>
            </a:r>
            <a:r>
              <a:rPr lang="tr-TR" altLang="tr-TR" sz="2000" dirty="0">
                <a:solidFill>
                  <a:schemeClr val="tx1"/>
                </a:solidFill>
              </a:rPr>
              <a:t>babaların davranışları, birbiriyle </a:t>
            </a:r>
            <a:r>
              <a:rPr lang="tr-TR" altLang="tr-TR" sz="2000" b="1" dirty="0">
                <a:solidFill>
                  <a:schemeClr val="tx1"/>
                </a:solidFill>
              </a:rPr>
              <a:t>tutarlı ve </a:t>
            </a:r>
            <a:r>
              <a:rPr lang="tr-TR" altLang="tr-TR" sz="2000" b="1" dirty="0" smtClean="0">
                <a:solidFill>
                  <a:schemeClr val="tx1"/>
                </a:solidFill>
              </a:rPr>
              <a:t>kararlıdır</a:t>
            </a:r>
            <a:r>
              <a:rPr lang="tr-TR" altLang="tr-TR" sz="2000" b="1" dirty="0">
                <a:solidFill>
                  <a:schemeClr val="tx1"/>
                </a:solidFill>
              </a:rPr>
              <a:t>.</a:t>
            </a:r>
            <a:endParaRPr lang="tr-TR" altLang="tr-TR" sz="2000" dirty="0">
              <a:solidFill>
                <a:schemeClr val="tx1"/>
              </a:solidFill>
            </a:endParaRPr>
          </a:p>
          <a:p>
            <a:pPr>
              <a:defRPr/>
            </a:pPr>
            <a:endParaRPr lang="tr-TR" sz="2000" dirty="0">
              <a:solidFill>
                <a:schemeClr val="tx1"/>
              </a:solidFill>
            </a:endParaRPr>
          </a:p>
          <a:p>
            <a:pPr>
              <a:defRPr/>
            </a:pPr>
            <a:endParaRPr lang="tr-TR" dirty="0">
              <a:solidFill>
                <a:schemeClr val="tx1">
                  <a:lumMod val="50000"/>
                  <a:lumOff val="50000"/>
                </a:schemeClr>
              </a:solidFill>
            </a:endParaRPr>
          </a:p>
          <a:p>
            <a:endParaRPr lang="tr-TR" dirty="0"/>
          </a:p>
        </p:txBody>
      </p:sp>
      <p:pic>
        <p:nvPicPr>
          <p:cNvPr id="4" name="Resim 3" descr="happy_family - 株式会社リアルミー | Real Me Inc."/>
          <p:cNvPicPr/>
          <p:nvPr/>
        </p:nvPicPr>
        <p:blipFill>
          <a:blip r:embed="rId2">
            <a:extLst>
              <a:ext uri="{28A0092B-C50C-407E-A947-70E740481C1C}">
                <a14:useLocalDpi xmlns:a14="http://schemas.microsoft.com/office/drawing/2010/main" val="0"/>
              </a:ext>
            </a:extLst>
          </a:blip>
          <a:srcRect/>
          <a:stretch>
            <a:fillRect/>
          </a:stretch>
        </p:blipFill>
        <p:spPr bwMode="auto">
          <a:xfrm>
            <a:off x="4855464" y="3962400"/>
            <a:ext cx="3145536" cy="2685288"/>
          </a:xfrm>
          <a:prstGeom prst="rect">
            <a:avLst/>
          </a:prstGeom>
          <a:noFill/>
          <a:ln>
            <a:noFill/>
          </a:ln>
        </p:spPr>
      </p:pic>
    </p:spTree>
    <p:extLst>
      <p:ext uri="{BB962C8B-B14F-4D97-AF65-F5344CB8AC3E}">
        <p14:creationId xmlns:p14="http://schemas.microsoft.com/office/powerpoint/2010/main" val="420439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08084" y="926592"/>
            <a:ext cx="8915400" cy="3777622"/>
          </a:xfrm>
        </p:spPr>
        <p:txBody>
          <a:bodyPr>
            <a:normAutofit fontScale="25000" lnSpcReduction="20000"/>
          </a:bodyPr>
          <a:lstStyle/>
          <a:p>
            <a:pPr marL="0" indent="0">
              <a:buNone/>
              <a:defRPr/>
            </a:pPr>
            <a:r>
              <a:rPr lang="tr-TR" sz="8000" b="1" dirty="0" smtClean="0">
                <a:solidFill>
                  <a:schemeClr val="tx1"/>
                </a:solidFill>
                <a:cs typeface="Arial" pitchFamily="34" charset="0"/>
              </a:rPr>
              <a:t>    Yetkin </a:t>
            </a:r>
            <a:r>
              <a:rPr lang="tr-TR" sz="8000" b="1" dirty="0">
                <a:solidFill>
                  <a:schemeClr val="tx1"/>
                </a:solidFill>
                <a:cs typeface="Arial" pitchFamily="34" charset="0"/>
              </a:rPr>
              <a:t>tutuma sahip ailelerin çocukları:</a:t>
            </a:r>
          </a:p>
          <a:p>
            <a:pPr>
              <a:buFont typeface="Arial" panose="020B0604020202020204" pitchFamily="34" charset="0"/>
              <a:buChar char="•"/>
              <a:defRPr/>
            </a:pPr>
            <a:r>
              <a:rPr lang="tr-TR" sz="8000" dirty="0">
                <a:solidFill>
                  <a:schemeClr val="tx1"/>
                </a:solidFill>
                <a:cs typeface="Arial" pitchFamily="34" charset="0"/>
              </a:rPr>
              <a:t>Sosyal ve duygusal anlamda daha yeterli,</a:t>
            </a:r>
          </a:p>
          <a:p>
            <a:pPr>
              <a:buFont typeface="Arial" panose="020B0604020202020204" pitchFamily="34" charset="0"/>
              <a:buChar char="•"/>
              <a:defRPr/>
            </a:pPr>
            <a:r>
              <a:rPr lang="tr-TR" sz="8000" dirty="0">
                <a:solidFill>
                  <a:schemeClr val="tx1"/>
                </a:solidFill>
                <a:cs typeface="Arial" pitchFamily="34" charset="0"/>
              </a:rPr>
              <a:t>Diğer bireylerle daha çok iş birliği içerisinde,</a:t>
            </a:r>
          </a:p>
          <a:p>
            <a:pPr>
              <a:buFont typeface="Arial" panose="020B0604020202020204" pitchFamily="34" charset="0"/>
              <a:buChar char="•"/>
              <a:defRPr/>
            </a:pPr>
            <a:r>
              <a:rPr lang="tr-TR" sz="8000" dirty="0">
                <a:solidFill>
                  <a:schemeClr val="tx1"/>
                </a:solidFill>
                <a:cs typeface="Arial" pitchFamily="34" charset="0"/>
              </a:rPr>
              <a:t>Kendine güvenen,</a:t>
            </a:r>
          </a:p>
          <a:p>
            <a:pPr>
              <a:buFont typeface="Arial" panose="020B0604020202020204" pitchFamily="34" charset="0"/>
              <a:buChar char="•"/>
              <a:defRPr/>
            </a:pPr>
            <a:r>
              <a:rPr lang="tr-TR" sz="8000" dirty="0">
                <a:solidFill>
                  <a:schemeClr val="tx1"/>
                </a:solidFill>
                <a:cs typeface="Arial" pitchFamily="34" charset="0"/>
              </a:rPr>
              <a:t>Uyumlu,</a:t>
            </a:r>
          </a:p>
          <a:p>
            <a:pPr>
              <a:buFont typeface="Arial" panose="020B0604020202020204" pitchFamily="34" charset="0"/>
              <a:buChar char="•"/>
              <a:defRPr/>
            </a:pPr>
            <a:r>
              <a:rPr lang="tr-TR" sz="8000" dirty="0">
                <a:solidFill>
                  <a:schemeClr val="tx1"/>
                </a:solidFill>
                <a:cs typeface="Arial" pitchFamily="34" charset="0"/>
              </a:rPr>
              <a:t>Yaratıcı,</a:t>
            </a:r>
          </a:p>
          <a:p>
            <a:pPr>
              <a:buFont typeface="Arial" panose="020B0604020202020204" pitchFamily="34" charset="0"/>
              <a:buChar char="•"/>
              <a:defRPr/>
            </a:pPr>
            <a:r>
              <a:rPr lang="tr-TR" sz="8000" dirty="0">
                <a:solidFill>
                  <a:schemeClr val="tx1"/>
                </a:solidFill>
                <a:cs typeface="Arial" pitchFamily="34" charset="0"/>
              </a:rPr>
              <a:t>Bağımsız,</a:t>
            </a:r>
          </a:p>
          <a:p>
            <a:pPr>
              <a:buFont typeface="Arial" panose="020B0604020202020204" pitchFamily="34" charset="0"/>
              <a:buChar char="•"/>
              <a:defRPr/>
            </a:pPr>
            <a:r>
              <a:rPr lang="tr-TR" sz="8000" dirty="0">
                <a:solidFill>
                  <a:schemeClr val="tx1"/>
                </a:solidFill>
                <a:cs typeface="Arial" pitchFamily="34" charset="0"/>
              </a:rPr>
              <a:t>Sorumluluk sahibi,</a:t>
            </a:r>
          </a:p>
          <a:p>
            <a:pPr>
              <a:buFont typeface="Arial" panose="020B0604020202020204" pitchFamily="34" charset="0"/>
              <a:buChar char="•"/>
              <a:defRPr/>
            </a:pPr>
            <a:r>
              <a:rPr lang="tr-TR" sz="8000" dirty="0">
                <a:solidFill>
                  <a:schemeClr val="tx1"/>
                </a:solidFill>
                <a:cs typeface="Arial" pitchFamily="34" charset="0"/>
              </a:rPr>
              <a:t>İnsanlara güvenebilen ve sevilen bireyler olarak yetişirler.</a:t>
            </a:r>
          </a:p>
          <a:p>
            <a:endParaRPr lang="tr-TR" dirty="0"/>
          </a:p>
        </p:txBody>
      </p:sp>
      <p:pic>
        <p:nvPicPr>
          <p:cNvPr id="4" name="Resim 3" descr="国語の勉強方法をお教えします 中級編１ – 月見学道 ブロ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4492" y="4280535"/>
            <a:ext cx="2613660" cy="2577465"/>
          </a:xfrm>
          <a:prstGeom prst="rect">
            <a:avLst/>
          </a:prstGeom>
          <a:noFill/>
          <a:ln>
            <a:noFill/>
          </a:ln>
        </p:spPr>
      </p:pic>
      <p:pic>
        <p:nvPicPr>
          <p:cNvPr id="5" name="Resim 4" descr="市民協働のまちづくり｜田原市"/>
          <p:cNvPicPr/>
          <p:nvPr/>
        </p:nvPicPr>
        <p:blipFill>
          <a:blip r:embed="rId3">
            <a:extLst>
              <a:ext uri="{28A0092B-C50C-407E-A947-70E740481C1C}">
                <a14:useLocalDpi xmlns:a14="http://schemas.microsoft.com/office/drawing/2010/main" val="0"/>
              </a:ext>
            </a:extLst>
          </a:blip>
          <a:srcRect/>
          <a:stretch>
            <a:fillRect/>
          </a:stretch>
        </p:blipFill>
        <p:spPr bwMode="auto">
          <a:xfrm>
            <a:off x="6656833" y="4351020"/>
            <a:ext cx="3236976" cy="2506980"/>
          </a:xfrm>
          <a:prstGeom prst="rect">
            <a:avLst/>
          </a:prstGeom>
          <a:noFill/>
          <a:ln>
            <a:noFill/>
          </a:ln>
        </p:spPr>
      </p:pic>
    </p:spTree>
    <p:extLst>
      <p:ext uri="{BB962C8B-B14F-4D97-AF65-F5344CB8AC3E}">
        <p14:creationId xmlns:p14="http://schemas.microsoft.com/office/powerpoint/2010/main" val="233697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İYİ GÜNLER DİLERİZ..</a:t>
            </a:r>
            <a:endParaRPr lang="tr-TR" dirty="0"/>
          </a:p>
        </p:txBody>
      </p:sp>
      <p:sp>
        <p:nvSpPr>
          <p:cNvPr id="3" name="Alt Başlık 2"/>
          <p:cNvSpPr>
            <a:spLocks noGrp="1"/>
          </p:cNvSpPr>
          <p:nvPr>
            <p:ph type="subTitle" idx="1"/>
          </p:nvPr>
        </p:nvSpPr>
        <p:spPr/>
        <p:txBody>
          <a:bodyPr/>
          <a:lstStyle/>
          <a:p>
            <a:r>
              <a:rPr lang="tr-TR" dirty="0" smtClean="0">
                <a:solidFill>
                  <a:schemeClr val="tx1"/>
                </a:solidFill>
              </a:rPr>
              <a:t>ŞEHİT EMRAH SAĞAZ İLKOKULU</a:t>
            </a:r>
            <a:endParaRPr lang="tr-TR" dirty="0">
              <a:solidFill>
                <a:schemeClr val="tx1"/>
              </a:solidFill>
            </a:endParaRPr>
          </a:p>
        </p:txBody>
      </p:sp>
    </p:spTree>
    <p:extLst>
      <p:ext uri="{BB962C8B-B14F-4D97-AF65-F5344CB8AC3E}">
        <p14:creationId xmlns:p14="http://schemas.microsoft.com/office/powerpoint/2010/main" val="252263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00073" y="1093892"/>
            <a:ext cx="9601196" cy="3318936"/>
          </a:xfrm>
        </p:spPr>
        <p:txBody>
          <a:bodyPr>
            <a:normAutofit/>
          </a:bodyPr>
          <a:lstStyle/>
          <a:p>
            <a:pPr marL="0" indent="0">
              <a:buNone/>
            </a:pPr>
            <a:r>
              <a:rPr lang="tr-TR" sz="2400" u="sng" dirty="0">
                <a:solidFill>
                  <a:schemeClr val="tx1"/>
                </a:solidFill>
                <a:cs typeface="Arial" charset="0"/>
              </a:rPr>
              <a:t>Kişilik gelişiminde</a:t>
            </a:r>
            <a:r>
              <a:rPr lang="tr-TR" sz="2400" dirty="0">
                <a:solidFill>
                  <a:schemeClr val="tx1"/>
                </a:solidFill>
                <a:cs typeface="Arial" charset="0"/>
              </a:rPr>
              <a:t> aile çok önemli bir rol oynar.</a:t>
            </a:r>
            <a:br>
              <a:rPr lang="tr-TR" sz="2400" dirty="0">
                <a:solidFill>
                  <a:schemeClr val="tx1"/>
                </a:solidFill>
                <a:cs typeface="Arial" charset="0"/>
              </a:rPr>
            </a:br>
            <a:r>
              <a:rPr lang="tr-TR" sz="2400" dirty="0">
                <a:solidFill>
                  <a:schemeClr val="tx1"/>
                </a:solidFill>
                <a:cs typeface="Arial" charset="0"/>
              </a:rPr>
              <a:t/>
            </a:r>
            <a:br>
              <a:rPr lang="tr-TR" sz="2400" dirty="0">
                <a:solidFill>
                  <a:schemeClr val="tx1"/>
                </a:solidFill>
                <a:cs typeface="Arial" charset="0"/>
              </a:rPr>
            </a:br>
            <a:r>
              <a:rPr lang="tr-TR" sz="2400" dirty="0">
                <a:solidFill>
                  <a:schemeClr val="tx1"/>
                </a:solidFill>
                <a:cs typeface="Arial" charset="0"/>
              </a:rPr>
              <a:t>Çocuğun aile ortamında olumlu kişilik özellikleri geliştirmesi ve iyi bir eğitim alması için ailenin çocuğa karşı sergilediği </a:t>
            </a:r>
            <a:r>
              <a:rPr lang="tr-TR" sz="2400" u="sng" dirty="0">
                <a:solidFill>
                  <a:schemeClr val="tx1"/>
                </a:solidFill>
                <a:cs typeface="Arial" charset="0"/>
              </a:rPr>
              <a:t>sağlıklı tutumlar</a:t>
            </a:r>
            <a:r>
              <a:rPr lang="tr-TR" sz="2400" dirty="0">
                <a:solidFill>
                  <a:schemeClr val="tx1"/>
                </a:solidFill>
                <a:cs typeface="Arial" charset="0"/>
              </a:rPr>
              <a:t> çok önemlidir.</a:t>
            </a:r>
            <a:br>
              <a:rPr lang="tr-TR" sz="2400" dirty="0">
                <a:solidFill>
                  <a:schemeClr val="tx1"/>
                </a:solidFill>
                <a:cs typeface="Arial" charset="0"/>
              </a:rPr>
            </a:br>
            <a:r>
              <a:rPr lang="tr-TR" sz="2400" dirty="0">
                <a:solidFill>
                  <a:schemeClr val="tx1"/>
                </a:solidFill>
                <a:cs typeface="Arial" charset="0"/>
              </a:rPr>
              <a:t/>
            </a:r>
            <a:br>
              <a:rPr lang="tr-TR" sz="2400" dirty="0">
                <a:solidFill>
                  <a:schemeClr val="tx1"/>
                </a:solidFill>
                <a:cs typeface="Arial" charset="0"/>
              </a:rPr>
            </a:br>
            <a:r>
              <a:rPr lang="tr-TR" sz="2400" dirty="0">
                <a:solidFill>
                  <a:schemeClr val="tx1"/>
                </a:solidFill>
                <a:cs typeface="Arial" charset="0"/>
              </a:rPr>
              <a:t>Anne babanın kişilik özellikleri, yetiştikleri çevre ve </a:t>
            </a:r>
            <a:r>
              <a:rPr lang="tr-TR" sz="2400" dirty="0" err="1">
                <a:solidFill>
                  <a:schemeClr val="tx1"/>
                </a:solidFill>
                <a:cs typeface="Arial" charset="0"/>
              </a:rPr>
              <a:t>sosyo</a:t>
            </a:r>
            <a:r>
              <a:rPr lang="tr-TR" sz="2400" dirty="0">
                <a:solidFill>
                  <a:schemeClr val="tx1"/>
                </a:solidFill>
                <a:cs typeface="Arial" charset="0"/>
              </a:rPr>
              <a:t>-kültürel yapıları çocuk geliştirme tutumlarını etkileyebilir.</a:t>
            </a:r>
            <a:endParaRPr lang="tr-TR" sz="2400" dirty="0">
              <a:solidFill>
                <a:schemeClr val="tx1"/>
              </a:solidFill>
            </a:endParaRPr>
          </a:p>
        </p:txBody>
      </p:sp>
      <p:pic>
        <p:nvPicPr>
          <p:cNvPr id="4" name="Resim 3" descr="市民協働のまちづくり｜田原市"/>
          <p:cNvPicPr/>
          <p:nvPr/>
        </p:nvPicPr>
        <p:blipFill>
          <a:blip r:embed="rId2">
            <a:extLst>
              <a:ext uri="{28A0092B-C50C-407E-A947-70E740481C1C}">
                <a14:useLocalDpi xmlns:a14="http://schemas.microsoft.com/office/drawing/2010/main" val="0"/>
              </a:ext>
            </a:extLst>
          </a:blip>
          <a:srcRect/>
          <a:stretch>
            <a:fillRect/>
          </a:stretch>
        </p:blipFill>
        <p:spPr bwMode="auto">
          <a:xfrm>
            <a:off x="4562856" y="4197096"/>
            <a:ext cx="3566159" cy="2660904"/>
          </a:xfrm>
          <a:prstGeom prst="rect">
            <a:avLst/>
          </a:prstGeom>
          <a:noFill/>
          <a:ln>
            <a:noFill/>
          </a:ln>
        </p:spPr>
      </p:pic>
    </p:spTree>
    <p:extLst>
      <p:ext uri="{BB962C8B-B14F-4D97-AF65-F5344CB8AC3E}">
        <p14:creationId xmlns:p14="http://schemas.microsoft.com/office/powerpoint/2010/main" val="419210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74637" y="711597"/>
            <a:ext cx="8911687" cy="1280890"/>
          </a:xfrm>
        </p:spPr>
        <p:txBody>
          <a:bodyPr/>
          <a:lstStyle/>
          <a:p>
            <a:r>
              <a:rPr lang="tr-TR" dirty="0" smtClean="0"/>
              <a:t>BASKICI- OTORİTER TUTUM</a:t>
            </a:r>
            <a:endParaRPr lang="tr-TR" dirty="0"/>
          </a:p>
        </p:txBody>
      </p:sp>
      <p:sp>
        <p:nvSpPr>
          <p:cNvPr id="3" name="İçerik Yer Tutucusu 2"/>
          <p:cNvSpPr>
            <a:spLocks noGrp="1"/>
          </p:cNvSpPr>
          <p:nvPr>
            <p:ph idx="1"/>
          </p:nvPr>
        </p:nvSpPr>
        <p:spPr>
          <a:xfrm>
            <a:off x="2351532" y="1992487"/>
            <a:ext cx="8915400" cy="3777622"/>
          </a:xfrm>
        </p:spPr>
        <p:txBody>
          <a:bodyPr>
            <a:normAutofit/>
          </a:bodyPr>
          <a:lstStyle/>
          <a:p>
            <a:r>
              <a:rPr lang="tr-TR" sz="2200" dirty="0" smtClean="0">
                <a:solidFill>
                  <a:schemeClr val="tx1"/>
                </a:solidFill>
              </a:rPr>
              <a:t>Ebeveynler çocuklarını aşırı derecede kontrol ederler. Anne baba tarafından koyulan katı kurallar vardır ve çocuk bu kurallara uymak zorundadır. Kurala uyulmadığı zaman çocuğa ceza verirler. Çocukları ile daha az sıcak ilişki kurarlar.</a:t>
            </a:r>
            <a:endParaRPr lang="tr-TR" sz="2200" dirty="0">
              <a:solidFill>
                <a:schemeClr val="tx1"/>
              </a:solidFill>
            </a:endParaRPr>
          </a:p>
        </p:txBody>
      </p:sp>
      <p:pic>
        <p:nvPicPr>
          <p:cNvPr id="5" name="Resim 4" descr="How Should Nurseries Handle Pushy Paren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967547"/>
            <a:ext cx="2743200" cy="2372360"/>
          </a:xfrm>
          <a:prstGeom prst="rect">
            <a:avLst/>
          </a:prstGeom>
          <a:noFill/>
          <a:ln>
            <a:noFill/>
          </a:ln>
        </p:spPr>
      </p:pic>
    </p:spTree>
    <p:extLst>
      <p:ext uri="{BB962C8B-B14F-4D97-AF65-F5344CB8AC3E}">
        <p14:creationId xmlns:p14="http://schemas.microsoft.com/office/powerpoint/2010/main" val="350271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6105" y="947588"/>
            <a:ext cx="9601196" cy="3962740"/>
          </a:xfrm>
        </p:spPr>
        <p:txBody>
          <a:bodyPr>
            <a:normAutofit/>
          </a:bodyPr>
          <a:lstStyle/>
          <a:p>
            <a:pPr marL="0" indent="0">
              <a:buNone/>
              <a:defRPr/>
            </a:pPr>
            <a:r>
              <a:rPr lang="tr-TR" sz="2000" dirty="0" smtClean="0">
                <a:solidFill>
                  <a:srgbClr val="FF0000"/>
                </a:solidFill>
                <a:cs typeface="Arial" charset="0"/>
              </a:rPr>
              <a:t>   </a:t>
            </a:r>
            <a:r>
              <a:rPr lang="tr-TR" sz="2000" b="1" dirty="0" smtClean="0">
                <a:solidFill>
                  <a:schemeClr val="tx1"/>
                </a:solidFill>
                <a:cs typeface="Arial" charset="0"/>
              </a:rPr>
              <a:t>Baskıcı Tutumla Yetiştirilen Çocuk;</a:t>
            </a:r>
          </a:p>
          <a:p>
            <a:pPr>
              <a:buFont typeface="Arial" pitchFamily="34" charset="0"/>
              <a:buChar char="•"/>
              <a:defRPr/>
            </a:pPr>
            <a:r>
              <a:rPr lang="tr-TR" sz="2000" dirty="0" smtClean="0">
                <a:solidFill>
                  <a:schemeClr val="tx1"/>
                </a:solidFill>
                <a:cs typeface="Arial" charset="0"/>
              </a:rPr>
              <a:t>Arkadaşlarıyla iyi ilişkiler kurmada zorlanabilir.</a:t>
            </a:r>
          </a:p>
          <a:p>
            <a:pPr>
              <a:buFont typeface="Arial" pitchFamily="34" charset="0"/>
              <a:buChar char="•"/>
              <a:defRPr/>
            </a:pPr>
            <a:r>
              <a:rPr lang="tr-TR" sz="2000" dirty="0" smtClean="0">
                <a:solidFill>
                  <a:schemeClr val="tx1"/>
                </a:solidFill>
                <a:cs typeface="Arial" charset="0"/>
              </a:rPr>
              <a:t>Özgüveni daha düşük olabilir.</a:t>
            </a:r>
          </a:p>
          <a:p>
            <a:pPr>
              <a:buFont typeface="Arial" pitchFamily="34" charset="0"/>
              <a:buChar char="•"/>
              <a:defRPr/>
            </a:pPr>
            <a:r>
              <a:rPr lang="tr-TR" sz="2000" dirty="0" smtClean="0">
                <a:solidFill>
                  <a:schemeClr val="tx1"/>
                </a:solidFill>
                <a:cs typeface="Arial" charset="0"/>
              </a:rPr>
              <a:t>Kendisini yetersiz, güvensiz hissedebilir. Üzülebilir.</a:t>
            </a:r>
          </a:p>
          <a:p>
            <a:pPr>
              <a:buFont typeface="Arial" pitchFamily="34" charset="0"/>
              <a:buChar char="•"/>
              <a:defRPr/>
            </a:pPr>
            <a:r>
              <a:rPr lang="tr-TR" sz="2000" dirty="0" smtClean="0">
                <a:solidFill>
                  <a:schemeClr val="tx1"/>
                </a:solidFill>
                <a:cs typeface="Arial" charset="0"/>
              </a:rPr>
              <a:t>Yalan söyleyebilir.</a:t>
            </a:r>
          </a:p>
          <a:p>
            <a:pPr>
              <a:buFont typeface="Arial" pitchFamily="34" charset="0"/>
              <a:buChar char="•"/>
              <a:defRPr/>
            </a:pPr>
            <a:r>
              <a:rPr lang="tr-TR" sz="2000" dirty="0" smtClean="0">
                <a:solidFill>
                  <a:schemeClr val="tx1"/>
                </a:solidFill>
                <a:cs typeface="Arial" charset="0"/>
              </a:rPr>
              <a:t>Sevgisini göstermeyebilir.</a:t>
            </a:r>
          </a:p>
          <a:p>
            <a:pPr>
              <a:buFont typeface="Arial" pitchFamily="34" charset="0"/>
              <a:buChar char="•"/>
              <a:defRPr/>
            </a:pPr>
            <a:r>
              <a:rPr lang="tr-TR" sz="2000" dirty="0" smtClean="0">
                <a:solidFill>
                  <a:schemeClr val="tx1"/>
                </a:solidFill>
                <a:cs typeface="Arial" charset="0"/>
              </a:rPr>
              <a:t>Yeniliklere açık olmayabilir. </a:t>
            </a:r>
          </a:p>
          <a:p>
            <a:pPr>
              <a:buFont typeface="Arial" pitchFamily="34" charset="0"/>
              <a:buChar char="•"/>
              <a:defRPr/>
            </a:pPr>
            <a:r>
              <a:rPr lang="tr-TR" sz="2000" dirty="0" smtClean="0">
                <a:solidFill>
                  <a:schemeClr val="tx1"/>
                </a:solidFill>
                <a:cs typeface="Arial" charset="0"/>
              </a:rPr>
              <a:t>Denemekten korkabilir.</a:t>
            </a:r>
          </a:p>
          <a:p>
            <a:endParaRPr lang="tr-TR" dirty="0"/>
          </a:p>
        </p:txBody>
      </p:sp>
      <p:pic>
        <p:nvPicPr>
          <p:cNvPr id="4" name="Resim 3" descr="Siz De Black Mirror'daki Helikopter Anne Olabilir Misiniz ..."/>
          <p:cNvPicPr/>
          <p:nvPr/>
        </p:nvPicPr>
        <p:blipFill>
          <a:blip r:embed="rId2">
            <a:extLst>
              <a:ext uri="{28A0092B-C50C-407E-A947-70E740481C1C}">
                <a14:useLocalDpi xmlns:a14="http://schemas.microsoft.com/office/drawing/2010/main" val="0"/>
              </a:ext>
            </a:extLst>
          </a:blip>
          <a:srcRect/>
          <a:stretch>
            <a:fillRect/>
          </a:stretch>
        </p:blipFill>
        <p:spPr bwMode="auto">
          <a:xfrm>
            <a:off x="6900671" y="3149663"/>
            <a:ext cx="3057145" cy="2620201"/>
          </a:xfrm>
          <a:prstGeom prst="rect">
            <a:avLst/>
          </a:prstGeom>
          <a:noFill/>
          <a:ln>
            <a:noFill/>
          </a:ln>
        </p:spPr>
      </p:pic>
    </p:spTree>
    <p:extLst>
      <p:ext uri="{BB962C8B-B14F-4D97-AF65-F5344CB8AC3E}">
        <p14:creationId xmlns:p14="http://schemas.microsoft.com/office/powerpoint/2010/main" val="380392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779558"/>
            <a:ext cx="8911687" cy="1280890"/>
          </a:xfrm>
        </p:spPr>
        <p:txBody>
          <a:bodyPr/>
          <a:lstStyle/>
          <a:p>
            <a:r>
              <a:rPr lang="tr-TR" dirty="0" smtClean="0"/>
              <a:t>İLGİSİZ- KAYITSIZ TUTUM</a:t>
            </a:r>
            <a:endParaRPr lang="tr-TR" dirty="0"/>
          </a:p>
        </p:txBody>
      </p:sp>
      <p:sp>
        <p:nvSpPr>
          <p:cNvPr id="3" name="İçerik Yer Tutucusu 2"/>
          <p:cNvSpPr>
            <a:spLocks noGrp="1"/>
          </p:cNvSpPr>
          <p:nvPr>
            <p:ph idx="1"/>
          </p:nvPr>
        </p:nvSpPr>
        <p:spPr>
          <a:xfrm>
            <a:off x="2324036" y="2060448"/>
            <a:ext cx="8915400" cy="3777622"/>
          </a:xfrm>
        </p:spPr>
        <p:txBody>
          <a:bodyPr>
            <a:normAutofit/>
          </a:bodyPr>
          <a:lstStyle/>
          <a:p>
            <a:r>
              <a:rPr lang="tr-TR" sz="2400" dirty="0" smtClean="0">
                <a:solidFill>
                  <a:schemeClr val="tx1"/>
                </a:solidFill>
              </a:rPr>
              <a:t>Ebeveynler çocuğun ihtiyaçlarına ilgisiz-kayıtsız kalmaktadır. Çocuğa düşen sevgi ve ilgi azdır. Kurallar söz konusu değildir, bunun sebebi sorumsuzluk ve ilgisizliktir.</a:t>
            </a:r>
            <a:endParaRPr lang="tr-TR" sz="2400" dirty="0">
              <a:solidFill>
                <a:schemeClr val="tx1"/>
              </a:solidFill>
            </a:endParaRPr>
          </a:p>
        </p:txBody>
      </p:sp>
      <p:pic>
        <p:nvPicPr>
          <p:cNvPr id="4" name="Resim 3" descr="Family problems father and mother with chil Vector Image"/>
          <p:cNvPicPr/>
          <p:nvPr/>
        </p:nvPicPr>
        <p:blipFill rotWithShape="1">
          <a:blip r:embed="rId2" cstate="print">
            <a:extLst>
              <a:ext uri="{28A0092B-C50C-407E-A947-70E740481C1C}">
                <a14:useLocalDpi xmlns:a14="http://schemas.microsoft.com/office/drawing/2010/main" val="0"/>
              </a:ext>
            </a:extLst>
          </a:blip>
          <a:srcRect b="13164"/>
          <a:stretch/>
        </p:blipFill>
        <p:spPr bwMode="auto">
          <a:xfrm>
            <a:off x="3995928" y="3545586"/>
            <a:ext cx="5020055" cy="3147822"/>
          </a:xfrm>
          <a:prstGeom prst="rect">
            <a:avLst/>
          </a:prstGeom>
          <a:noFill/>
          <a:ln>
            <a:noFill/>
          </a:ln>
        </p:spPr>
      </p:pic>
    </p:spTree>
    <p:extLst>
      <p:ext uri="{BB962C8B-B14F-4D97-AF65-F5344CB8AC3E}">
        <p14:creationId xmlns:p14="http://schemas.microsoft.com/office/powerpoint/2010/main" val="47941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4353" y="1167044"/>
            <a:ext cx="9601196" cy="3318936"/>
          </a:xfrm>
        </p:spPr>
        <p:txBody>
          <a:bodyPr/>
          <a:lstStyle/>
          <a:p>
            <a:pPr>
              <a:spcBef>
                <a:spcPct val="0"/>
              </a:spcBef>
              <a:buNone/>
            </a:pPr>
            <a:r>
              <a:rPr lang="tr-TR" altLang="tr-TR" sz="2400" b="1" dirty="0">
                <a:solidFill>
                  <a:schemeClr val="tx1"/>
                </a:solidFill>
              </a:rPr>
              <a:t>İlgisiz Tutumla Yetiştirilen Çocuk</a:t>
            </a:r>
            <a:r>
              <a:rPr lang="tr-TR" altLang="tr-TR" sz="2400" b="1" dirty="0" smtClean="0">
                <a:solidFill>
                  <a:schemeClr val="tx1"/>
                </a:solidFill>
              </a:rPr>
              <a:t>;</a:t>
            </a:r>
          </a:p>
          <a:p>
            <a:pPr>
              <a:spcBef>
                <a:spcPct val="0"/>
              </a:spcBef>
              <a:buNone/>
            </a:pPr>
            <a:endParaRPr lang="tr-TR" altLang="tr-TR" sz="2400" b="1" dirty="0">
              <a:solidFill>
                <a:schemeClr val="tx1"/>
              </a:solidFill>
            </a:endParaRPr>
          </a:p>
          <a:p>
            <a:pPr>
              <a:spcBef>
                <a:spcPct val="0"/>
              </a:spcBef>
              <a:buFont typeface="Arial" panose="020B0604020202020204" pitchFamily="34" charset="0"/>
              <a:buChar char="•"/>
            </a:pPr>
            <a:r>
              <a:rPr lang="tr-TR" altLang="tr-TR" sz="2400" dirty="0">
                <a:solidFill>
                  <a:schemeClr val="tx1"/>
                </a:solidFill>
              </a:rPr>
              <a:t>Zamanla olumsuz davranışlar göstermeye başlar.</a:t>
            </a:r>
          </a:p>
          <a:p>
            <a:pPr>
              <a:spcBef>
                <a:spcPct val="0"/>
              </a:spcBef>
              <a:buFont typeface="Arial" panose="020B0604020202020204" pitchFamily="34" charset="0"/>
              <a:buChar char="•"/>
            </a:pPr>
            <a:r>
              <a:rPr lang="tr-TR" altLang="tr-TR" sz="2400" dirty="0">
                <a:solidFill>
                  <a:schemeClr val="tx1"/>
                </a:solidFill>
              </a:rPr>
              <a:t>Dikkat çekmeye ve çevreye varlığını ispatlamaya çalışır.</a:t>
            </a:r>
          </a:p>
          <a:p>
            <a:pPr>
              <a:spcBef>
                <a:spcPct val="0"/>
              </a:spcBef>
              <a:buFont typeface="Arial" panose="020B0604020202020204" pitchFamily="34" charset="0"/>
              <a:buChar char="•"/>
            </a:pPr>
            <a:r>
              <a:rPr lang="tr-TR" altLang="tr-TR" sz="2400" dirty="0">
                <a:solidFill>
                  <a:schemeClr val="tx1"/>
                </a:solidFill>
              </a:rPr>
              <a:t>Saldırgan, iletişim sorunları yaşayan ve özgüveni düşük bir birey olabilir</a:t>
            </a:r>
            <a:r>
              <a:rPr lang="tr-TR" altLang="tr-TR" sz="2400" dirty="0" smtClean="0">
                <a:solidFill>
                  <a:schemeClr val="tx1"/>
                </a:solidFill>
              </a:rPr>
              <a:t>.</a:t>
            </a:r>
          </a:p>
          <a:p>
            <a:pPr>
              <a:spcBef>
                <a:spcPct val="0"/>
              </a:spcBef>
              <a:buFont typeface="Arial" panose="020B0604020202020204" pitchFamily="34" charset="0"/>
              <a:buChar char="•"/>
            </a:pPr>
            <a:r>
              <a:rPr lang="tr-TR" altLang="tr-TR" sz="2400" dirty="0" smtClean="0">
                <a:solidFill>
                  <a:schemeClr val="tx1"/>
                </a:solidFill>
              </a:rPr>
              <a:t>Aile çocuğa model olmadığı için dışarıdan başka modeller seçer.</a:t>
            </a:r>
            <a:endParaRPr lang="tr-TR" altLang="tr-TR" sz="2400" dirty="0">
              <a:solidFill>
                <a:schemeClr val="tx1"/>
              </a:solidFill>
            </a:endParaRPr>
          </a:p>
          <a:p>
            <a:endParaRPr lang="tr-TR" dirty="0"/>
          </a:p>
        </p:txBody>
      </p:sp>
      <p:pic>
        <p:nvPicPr>
          <p:cNvPr id="2050" name="Picture 2" descr="Cute cartoon angry boy character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808"/>
          <a:stretch/>
        </p:blipFill>
        <p:spPr bwMode="auto">
          <a:xfrm>
            <a:off x="4526407" y="3831337"/>
            <a:ext cx="3465449"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2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AŞIRI KORUYUCU TUTUM</a:t>
            </a:r>
            <a:endParaRPr lang="tr-TR" dirty="0"/>
          </a:p>
        </p:txBody>
      </p:sp>
      <p:sp>
        <p:nvSpPr>
          <p:cNvPr id="3" name="İçerik Yer Tutucusu 2"/>
          <p:cNvSpPr>
            <a:spLocks noGrp="1"/>
          </p:cNvSpPr>
          <p:nvPr>
            <p:ph idx="1"/>
          </p:nvPr>
        </p:nvSpPr>
        <p:spPr>
          <a:xfrm>
            <a:off x="2324036" y="1733162"/>
            <a:ext cx="8915400" cy="3777622"/>
          </a:xfrm>
        </p:spPr>
        <p:txBody>
          <a:bodyPr>
            <a:normAutofit/>
          </a:bodyPr>
          <a:lstStyle/>
          <a:p>
            <a:r>
              <a:rPr lang="tr-TR" sz="2000" dirty="0">
                <a:solidFill>
                  <a:schemeClr val="tx1"/>
                </a:solidFill>
              </a:rPr>
              <a:t>Bir diğer ismi de Helikopter Ebeveynliktir. </a:t>
            </a:r>
            <a:r>
              <a:rPr lang="tr-TR" sz="2000" dirty="0" smtClean="0">
                <a:solidFill>
                  <a:schemeClr val="tx1"/>
                </a:solidFill>
              </a:rPr>
              <a:t>Ebeveynler çocuğa </a:t>
            </a:r>
            <a:r>
              <a:rPr lang="tr-TR" sz="2000" dirty="0">
                <a:solidFill>
                  <a:schemeClr val="tx1"/>
                </a:solidFill>
              </a:rPr>
              <a:t>gereğinden fazla kontrol ve özen </a:t>
            </a:r>
            <a:r>
              <a:rPr lang="tr-TR" sz="2000" dirty="0" smtClean="0">
                <a:solidFill>
                  <a:schemeClr val="tx1"/>
                </a:solidFill>
              </a:rPr>
              <a:t>göstermektedir. Aşırı </a:t>
            </a:r>
            <a:r>
              <a:rPr lang="tr-TR" sz="2000" dirty="0">
                <a:solidFill>
                  <a:schemeClr val="tx1"/>
                </a:solidFill>
              </a:rPr>
              <a:t>koruyucu tutumu daha çok anne çocuk ilişkisinde ortaya çıkmaktadır. Anne </a:t>
            </a:r>
            <a:r>
              <a:rPr lang="tr-TR" sz="2000" dirty="0" smtClean="0">
                <a:solidFill>
                  <a:schemeClr val="tx1"/>
                </a:solidFill>
              </a:rPr>
              <a:t>tarafından çocuğun ihtiyaçları sürekli bir biçimde karşılanmaktadır. Çocuğun </a:t>
            </a:r>
            <a:r>
              <a:rPr lang="tr-TR" sz="2000" dirty="0">
                <a:solidFill>
                  <a:schemeClr val="tx1"/>
                </a:solidFill>
              </a:rPr>
              <a:t>kendi başına yapabileceği </a:t>
            </a:r>
            <a:r>
              <a:rPr lang="tr-TR" sz="2000" dirty="0" smtClean="0">
                <a:solidFill>
                  <a:schemeClr val="tx1"/>
                </a:solidFill>
              </a:rPr>
              <a:t>şeyleri bile anne ya da baba yapmaktadır. Böyle </a:t>
            </a:r>
            <a:r>
              <a:rPr lang="tr-TR" sz="2000" dirty="0">
                <a:solidFill>
                  <a:schemeClr val="tx1"/>
                </a:solidFill>
              </a:rPr>
              <a:t>bir tutumda çocuğun kendi kendine bir şeyler yapabilmesine olanak tanınmamaktadır. </a:t>
            </a:r>
          </a:p>
        </p:txBody>
      </p:sp>
      <p:pic>
        <p:nvPicPr>
          <p:cNvPr id="4" name="Resim 3" descr="Five Ways to Know If You're a “Helicopter Parent”"/>
          <p:cNvPicPr/>
          <p:nvPr/>
        </p:nvPicPr>
        <p:blipFill>
          <a:blip r:embed="rId2">
            <a:extLst>
              <a:ext uri="{28A0092B-C50C-407E-A947-70E740481C1C}">
                <a14:useLocalDpi xmlns:a14="http://schemas.microsoft.com/office/drawing/2010/main" val="0"/>
              </a:ext>
            </a:extLst>
          </a:blip>
          <a:srcRect/>
          <a:stretch>
            <a:fillRect/>
          </a:stretch>
        </p:blipFill>
        <p:spPr bwMode="auto">
          <a:xfrm>
            <a:off x="4144073" y="4273296"/>
            <a:ext cx="5027359" cy="2474976"/>
          </a:xfrm>
          <a:prstGeom prst="rect">
            <a:avLst/>
          </a:prstGeom>
          <a:noFill/>
          <a:ln>
            <a:noFill/>
          </a:ln>
        </p:spPr>
      </p:pic>
    </p:spTree>
    <p:extLst>
      <p:ext uri="{BB962C8B-B14F-4D97-AF65-F5344CB8AC3E}">
        <p14:creationId xmlns:p14="http://schemas.microsoft.com/office/powerpoint/2010/main" val="143456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17777" y="837860"/>
            <a:ext cx="9601196" cy="3843868"/>
          </a:xfrm>
        </p:spPr>
        <p:txBody>
          <a:bodyPr>
            <a:normAutofit/>
          </a:bodyPr>
          <a:lstStyle/>
          <a:p>
            <a:pPr marL="0" indent="0">
              <a:buNone/>
              <a:defRPr/>
            </a:pPr>
            <a:r>
              <a:rPr lang="tr-TR" sz="2000" dirty="0" smtClean="0">
                <a:solidFill>
                  <a:srgbClr val="FF0000"/>
                </a:solidFill>
              </a:rPr>
              <a:t>   </a:t>
            </a:r>
            <a:r>
              <a:rPr lang="tr-TR" sz="2000" b="1" dirty="0" smtClean="0">
                <a:solidFill>
                  <a:schemeClr val="tx1"/>
                </a:solidFill>
              </a:rPr>
              <a:t>Aşırı </a:t>
            </a:r>
            <a:r>
              <a:rPr lang="tr-TR" sz="2000" b="1" dirty="0">
                <a:solidFill>
                  <a:schemeClr val="tx1"/>
                </a:solidFill>
              </a:rPr>
              <a:t>Koruyucu Tutumla Yetiştirilen Çocuklar</a:t>
            </a:r>
            <a:r>
              <a:rPr lang="tr-TR" sz="2000" b="1" dirty="0" smtClean="0">
                <a:solidFill>
                  <a:schemeClr val="tx1"/>
                </a:solidFill>
              </a:rPr>
              <a:t>;</a:t>
            </a:r>
            <a:endParaRPr lang="tr-TR" sz="2000" b="1" dirty="0">
              <a:solidFill>
                <a:schemeClr val="tx1"/>
              </a:solidFill>
            </a:endParaRPr>
          </a:p>
          <a:p>
            <a:pPr>
              <a:buFont typeface="Arial" pitchFamily="34" charset="0"/>
              <a:buChar char="•"/>
              <a:defRPr/>
            </a:pPr>
            <a:r>
              <a:rPr lang="tr-TR" sz="1950" dirty="0">
                <a:solidFill>
                  <a:schemeClr val="tx1"/>
                </a:solidFill>
              </a:rPr>
              <a:t>Anne babalarına bağımlı olabilirler.</a:t>
            </a:r>
          </a:p>
          <a:p>
            <a:pPr>
              <a:buFont typeface="Arial" pitchFamily="34" charset="0"/>
              <a:buChar char="•"/>
              <a:defRPr/>
            </a:pPr>
            <a:r>
              <a:rPr lang="tr-TR" sz="1950" dirty="0">
                <a:solidFill>
                  <a:schemeClr val="tx1"/>
                </a:solidFill>
              </a:rPr>
              <a:t>Kişisel sorumluluklarını almayı bilmezler.</a:t>
            </a:r>
          </a:p>
          <a:p>
            <a:pPr>
              <a:buFont typeface="Arial" pitchFamily="34" charset="0"/>
              <a:buChar char="•"/>
              <a:defRPr/>
            </a:pPr>
            <a:r>
              <a:rPr lang="tr-TR" sz="1950" dirty="0">
                <a:solidFill>
                  <a:schemeClr val="tx1"/>
                </a:solidFill>
              </a:rPr>
              <a:t>Özgüven geliştirmede zorlanabilirler.</a:t>
            </a:r>
          </a:p>
          <a:p>
            <a:pPr>
              <a:buFont typeface="Arial" pitchFamily="34" charset="0"/>
              <a:buChar char="•"/>
              <a:defRPr/>
            </a:pPr>
            <a:r>
              <a:rPr lang="tr-TR" sz="1950" dirty="0">
                <a:solidFill>
                  <a:schemeClr val="tx1"/>
                </a:solidFill>
              </a:rPr>
              <a:t>Tek başına ders çalışmakta zorlanabilirler.</a:t>
            </a:r>
          </a:p>
          <a:p>
            <a:pPr>
              <a:buFont typeface="Arial" pitchFamily="34" charset="0"/>
              <a:buChar char="•"/>
              <a:defRPr/>
            </a:pPr>
            <a:r>
              <a:rPr lang="tr-TR" sz="1950" dirty="0">
                <a:solidFill>
                  <a:schemeClr val="tx1"/>
                </a:solidFill>
              </a:rPr>
              <a:t>Sorun yaşadıklarında, sorunlarını çözecek bir kurtarıcı ararlar.</a:t>
            </a:r>
          </a:p>
          <a:p>
            <a:pPr>
              <a:buFont typeface="Arial" pitchFamily="34" charset="0"/>
              <a:buChar char="•"/>
              <a:defRPr/>
            </a:pPr>
            <a:r>
              <a:rPr lang="tr-TR" sz="1950" dirty="0">
                <a:solidFill>
                  <a:schemeClr val="tx1"/>
                </a:solidFill>
              </a:rPr>
              <a:t>Kendi başlarına yapabilecekleri işlerde bile başkasının yardımını, yönlendirmesini beklerler.</a:t>
            </a:r>
          </a:p>
          <a:p>
            <a:pPr>
              <a:buFont typeface="Arial" pitchFamily="34" charset="0"/>
              <a:buChar char="•"/>
              <a:defRPr/>
            </a:pPr>
            <a:r>
              <a:rPr lang="tr-TR" sz="1950" dirty="0">
                <a:solidFill>
                  <a:schemeClr val="tx1"/>
                </a:solidFill>
              </a:rPr>
              <a:t>Karar verme becerileri gelişmeyebilir.</a:t>
            </a:r>
          </a:p>
          <a:p>
            <a:endParaRPr lang="tr-TR" dirty="0"/>
          </a:p>
        </p:txBody>
      </p:sp>
      <p:pic>
        <p:nvPicPr>
          <p:cNvPr id="2050" name="Picture 2" descr="Aşırı koruyucu anne baba tutu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871" y="4517136"/>
            <a:ext cx="3995801" cy="215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4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AŞIRI HOŞGÖRÜLÜ TUTUM</a:t>
            </a:r>
            <a:endParaRPr lang="tr-TR" dirty="0"/>
          </a:p>
        </p:txBody>
      </p:sp>
      <p:sp>
        <p:nvSpPr>
          <p:cNvPr id="3" name="İçerik Yer Tutucusu 2"/>
          <p:cNvSpPr>
            <a:spLocks noGrp="1"/>
          </p:cNvSpPr>
          <p:nvPr>
            <p:ph idx="1"/>
          </p:nvPr>
        </p:nvSpPr>
        <p:spPr/>
        <p:txBody>
          <a:bodyPr>
            <a:normAutofit/>
          </a:bodyPr>
          <a:lstStyle/>
          <a:p>
            <a:r>
              <a:rPr lang="tr-TR" sz="2000" dirty="0" smtClean="0">
                <a:solidFill>
                  <a:schemeClr val="tx1"/>
                </a:solidFill>
              </a:rPr>
              <a:t>Bu anne baba tutumunda aşırı hoşgörü ve çocuğa düşkünlük vardır. Evde çocuğun sözü geçer. Uyması gereken kurallar yoktur. Aile çocuğun ihtiyaçlarını sürekli karşılar. Çocuğun aşırı hareket ve davranış serbestliği vardır.</a:t>
            </a:r>
            <a:endParaRPr lang="tr-TR" sz="2000" dirty="0">
              <a:solidFill>
                <a:schemeClr val="tx1"/>
              </a:solidFill>
            </a:endParaRPr>
          </a:p>
        </p:txBody>
      </p:sp>
      <p:pic>
        <p:nvPicPr>
          <p:cNvPr id="4" name="Resim 3" descr="Children Parents Thinking Stock Illustrations – 34 Childre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3168" y="3700589"/>
            <a:ext cx="3419856" cy="2712085"/>
          </a:xfrm>
          <a:prstGeom prst="rect">
            <a:avLst/>
          </a:prstGeom>
          <a:noFill/>
          <a:ln>
            <a:noFill/>
          </a:ln>
        </p:spPr>
      </p:pic>
    </p:spTree>
    <p:extLst>
      <p:ext uri="{BB962C8B-B14F-4D97-AF65-F5344CB8AC3E}">
        <p14:creationId xmlns:p14="http://schemas.microsoft.com/office/powerpoint/2010/main" val="241830376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286</TotalTime>
  <Words>592</Words>
  <Application>Microsoft Office PowerPoint</Application>
  <PresentationFormat>Geniş ekran</PresentationFormat>
  <Paragraphs>61</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Century Gothic</vt:lpstr>
      <vt:lpstr>Wingdings 3</vt:lpstr>
      <vt:lpstr>Duman</vt:lpstr>
      <vt:lpstr>ANNE BABA TUTUMLARI</vt:lpstr>
      <vt:lpstr>PowerPoint Sunusu</vt:lpstr>
      <vt:lpstr>BASKICI- OTORİTER TUTUM</vt:lpstr>
      <vt:lpstr>PowerPoint Sunusu</vt:lpstr>
      <vt:lpstr>İLGİSİZ- KAYITSIZ TUTUM</vt:lpstr>
      <vt:lpstr>PowerPoint Sunusu</vt:lpstr>
      <vt:lpstr>AŞIRI KORUYUCU TUTUM</vt:lpstr>
      <vt:lpstr>PowerPoint Sunusu</vt:lpstr>
      <vt:lpstr>AŞIRI HOŞGÖRÜLÜ TUTUM</vt:lpstr>
      <vt:lpstr>PowerPoint Sunusu</vt:lpstr>
      <vt:lpstr>TUTARSIZ- KARARSIZ TUTUM</vt:lpstr>
      <vt:lpstr>PowerPoint Sunusu</vt:lpstr>
      <vt:lpstr>DEMOKRATİK TUTUM</vt:lpstr>
      <vt:lpstr>PowerPoint Sunusu</vt:lpstr>
      <vt:lpstr>İYİ GÜNLER DİLERİZ..</vt:lpstr>
    </vt:vector>
  </TitlesOfParts>
  <Company>SolidShare.Net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 BABA TUTUMLARI</dc:title>
  <dc:creator>Progressive</dc:creator>
  <cp:lastModifiedBy>Progressive</cp:lastModifiedBy>
  <cp:revision>12</cp:revision>
  <dcterms:created xsi:type="dcterms:W3CDTF">2020-04-18T09:26:45Z</dcterms:created>
  <dcterms:modified xsi:type="dcterms:W3CDTF">2021-02-25T17:37:23Z</dcterms:modified>
</cp:coreProperties>
</file>